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7"/>
  </p:notesMasterIdLst>
  <p:handoutMasterIdLst>
    <p:handoutMasterId r:id="rId48"/>
  </p:handoutMasterIdLst>
  <p:sldIdLst>
    <p:sldId id="391" r:id="rId2"/>
    <p:sldId id="363" r:id="rId3"/>
    <p:sldId id="398" r:id="rId4"/>
    <p:sldId id="352" r:id="rId5"/>
    <p:sldId id="270" r:id="rId6"/>
    <p:sldId id="351" r:id="rId7"/>
    <p:sldId id="279" r:id="rId8"/>
    <p:sldId id="316" r:id="rId9"/>
    <p:sldId id="353" r:id="rId10"/>
    <p:sldId id="354" r:id="rId11"/>
    <p:sldId id="282" r:id="rId12"/>
    <p:sldId id="283" r:id="rId13"/>
    <p:sldId id="284" r:id="rId14"/>
    <p:sldId id="285" r:id="rId15"/>
    <p:sldId id="358" r:id="rId16"/>
    <p:sldId id="281" r:id="rId17"/>
    <p:sldId id="367" r:id="rId18"/>
    <p:sldId id="366" r:id="rId19"/>
    <p:sldId id="356" r:id="rId20"/>
    <p:sldId id="368" r:id="rId21"/>
    <p:sldId id="258" r:id="rId22"/>
    <p:sldId id="293" r:id="rId23"/>
    <p:sldId id="355" r:id="rId24"/>
    <p:sldId id="323" r:id="rId25"/>
    <p:sldId id="337" r:id="rId26"/>
    <p:sldId id="332" r:id="rId27"/>
    <p:sldId id="333" r:id="rId28"/>
    <p:sldId id="369" r:id="rId29"/>
    <p:sldId id="334" r:id="rId30"/>
    <p:sldId id="335" r:id="rId31"/>
    <p:sldId id="336" r:id="rId32"/>
    <p:sldId id="338" r:id="rId33"/>
    <p:sldId id="339" r:id="rId34"/>
    <p:sldId id="340" r:id="rId35"/>
    <p:sldId id="341" r:id="rId36"/>
    <p:sldId id="428" r:id="rId37"/>
    <p:sldId id="389" r:id="rId38"/>
    <p:sldId id="390" r:id="rId39"/>
    <p:sldId id="271" r:id="rId40"/>
    <p:sldId id="422" r:id="rId41"/>
    <p:sldId id="424" r:id="rId42"/>
    <p:sldId id="423" r:id="rId43"/>
    <p:sldId id="403" r:id="rId44"/>
    <p:sldId id="429" r:id="rId45"/>
    <p:sldId id="370" r:id="rId46"/>
  </p:sldIdLst>
  <p:sldSz cx="9144000" cy="6858000" type="screen4x3"/>
  <p:notesSz cx="6797675" cy="9926638"/>
  <p:defaultTextStyle>
    <a:defPPr>
      <a:defRPr lang="es-E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8BA6"/>
    <a:srgbClr val="FFFFFF"/>
    <a:srgbClr val="E95B01"/>
    <a:srgbClr val="1C9124"/>
    <a:srgbClr val="BA1D2A"/>
    <a:srgbClr val="FFBB31"/>
    <a:srgbClr val="1816A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60" autoAdjust="0"/>
    <p:restoredTop sz="94660"/>
  </p:normalViewPr>
  <p:slideViewPr>
    <p:cSldViewPr>
      <p:cViewPr>
        <p:scale>
          <a:sx n="82" d="100"/>
          <a:sy n="82" d="100"/>
        </p:scale>
        <p:origin x="-798" y="156"/>
      </p:cViewPr>
      <p:guideLst>
        <p:guide orient="horz" pos="672"/>
        <p:guide pos="27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62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defRPr>
            </a:lvl1pPr>
          </a:lstStyle>
          <a:p>
            <a:pPr>
              <a:defRPr/>
            </a:pPr>
            <a:endParaRPr lang="es-ES"/>
          </a:p>
        </p:txBody>
      </p:sp>
      <p:sp>
        <p:nvSpPr>
          <p:cNvPr id="3" name="2 Marcador de fecha"/>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charset="0"/>
              </a:defRPr>
            </a:lvl1pPr>
          </a:lstStyle>
          <a:p>
            <a:pPr>
              <a:defRPr/>
            </a:pPr>
            <a:fld id="{5A8E38FA-541B-4075-B9AB-E89B386A2446}" type="datetimeFigureOut">
              <a:rPr lang="es-ES"/>
              <a:pPr>
                <a:defRPr/>
              </a:pPr>
              <a:t>29/04/2010</a:t>
            </a:fld>
            <a:endParaRPr lang="es-ES"/>
          </a:p>
        </p:txBody>
      </p:sp>
      <p:sp>
        <p:nvSpPr>
          <p:cNvPr id="4" name="3 Marcador de pie de página"/>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charset="0"/>
              </a:defRPr>
            </a:lvl1pPr>
          </a:lstStyle>
          <a:p>
            <a:pPr>
              <a:defRPr/>
            </a:pPr>
            <a:endParaRPr lang="es-ES"/>
          </a:p>
        </p:txBody>
      </p:sp>
      <p:sp>
        <p:nvSpPr>
          <p:cNvPr id="5" name="4 Marcador de número de diapositiva"/>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atin typeface="Arial" charset="0"/>
              </a:defRPr>
            </a:lvl1pPr>
          </a:lstStyle>
          <a:p>
            <a:pPr>
              <a:defRPr/>
            </a:pPr>
            <a:fld id="{A6567775-B3D3-499D-B4D7-21272C56E8BB}" type="slidenum">
              <a:rPr lang="es-ES"/>
              <a:pPr>
                <a:defRPr/>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115" tIns="46058" rIns="92115" bIns="46058" numCol="1" anchor="t" anchorCtr="0" compatLnSpc="1">
            <a:prstTxWarp prst="textNoShape">
              <a:avLst/>
            </a:prstTxWarp>
          </a:bodyPr>
          <a:lstStyle>
            <a:lvl1pPr algn="l" defTabSz="921885">
              <a:defRPr sz="1300">
                <a:latin typeface="Arial" charset="0"/>
              </a:defRPr>
            </a:lvl1pPr>
          </a:lstStyle>
          <a:p>
            <a:pPr>
              <a:defRPr/>
            </a:pPr>
            <a:endParaRPr lang="es-ES"/>
          </a:p>
        </p:txBody>
      </p:sp>
      <p:sp>
        <p:nvSpPr>
          <p:cNvPr id="4099" name="Rectangle 3"/>
          <p:cNvSpPr>
            <a:spLocks noGrp="1" noChangeArrowheads="1"/>
          </p:cNvSpPr>
          <p:nvPr>
            <p:ph type="dt" idx="1"/>
          </p:nvPr>
        </p:nvSpPr>
        <p:spPr bwMode="auto">
          <a:xfrm>
            <a:off x="3851275" y="0"/>
            <a:ext cx="2944813" cy="496888"/>
          </a:xfrm>
          <a:prstGeom prst="rect">
            <a:avLst/>
          </a:prstGeom>
          <a:noFill/>
          <a:ln w="9525">
            <a:noFill/>
            <a:miter lim="800000"/>
            <a:headEnd/>
            <a:tailEnd/>
          </a:ln>
          <a:effectLst/>
        </p:spPr>
        <p:txBody>
          <a:bodyPr vert="horz" wrap="square" lIns="92115" tIns="46058" rIns="92115" bIns="46058" numCol="1" anchor="t" anchorCtr="0" compatLnSpc="1">
            <a:prstTxWarp prst="textNoShape">
              <a:avLst/>
            </a:prstTxWarp>
          </a:bodyPr>
          <a:lstStyle>
            <a:lvl1pPr algn="r" defTabSz="921885">
              <a:defRPr sz="1300">
                <a:latin typeface="Arial" charset="0"/>
              </a:defRPr>
            </a:lvl1pPr>
          </a:lstStyle>
          <a:p>
            <a:pPr>
              <a:defRPr/>
            </a:pPr>
            <a:endParaRPr lang="es-ES"/>
          </a:p>
        </p:txBody>
      </p:sp>
      <p:sp>
        <p:nvSpPr>
          <p:cNvPr id="60420" name="Rectangle 4"/>
          <p:cNvSpPr>
            <a:spLocks noGrp="1" noRot="1" noChangeAspect="1" noChangeArrowheads="1" noTextEdit="1"/>
          </p:cNvSpPr>
          <p:nvPr>
            <p:ph type="sldImg" idx="2"/>
          </p:nvPr>
        </p:nvSpPr>
        <p:spPr bwMode="auto">
          <a:xfrm>
            <a:off x="915988" y="742950"/>
            <a:ext cx="4965700" cy="37242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2115" tIns="46058" rIns="92115" bIns="46058"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4102" name="Rectangle 6"/>
          <p:cNvSpPr>
            <a:spLocks noGrp="1" noChangeArrowheads="1"/>
          </p:cNvSpPr>
          <p:nvPr>
            <p:ph type="ftr" sz="quarter" idx="4"/>
          </p:nvPr>
        </p:nvSpPr>
        <p:spPr bwMode="auto">
          <a:xfrm>
            <a:off x="0" y="9428163"/>
            <a:ext cx="2944813" cy="496887"/>
          </a:xfrm>
          <a:prstGeom prst="rect">
            <a:avLst/>
          </a:prstGeom>
          <a:noFill/>
          <a:ln w="9525">
            <a:noFill/>
            <a:miter lim="800000"/>
            <a:headEnd/>
            <a:tailEnd/>
          </a:ln>
          <a:effectLst/>
        </p:spPr>
        <p:txBody>
          <a:bodyPr vert="horz" wrap="square" lIns="92115" tIns="46058" rIns="92115" bIns="46058" numCol="1" anchor="b" anchorCtr="0" compatLnSpc="1">
            <a:prstTxWarp prst="textNoShape">
              <a:avLst/>
            </a:prstTxWarp>
          </a:bodyPr>
          <a:lstStyle>
            <a:lvl1pPr algn="l" defTabSz="921885">
              <a:defRPr sz="1300">
                <a:latin typeface="Arial" charset="0"/>
              </a:defRPr>
            </a:lvl1pPr>
          </a:lstStyle>
          <a:p>
            <a:pPr>
              <a:defRPr/>
            </a:pPr>
            <a:endParaRPr lang="es-ES"/>
          </a:p>
        </p:txBody>
      </p:sp>
      <p:sp>
        <p:nvSpPr>
          <p:cNvPr id="4103" name="Rectangle 7"/>
          <p:cNvSpPr>
            <a:spLocks noGrp="1" noChangeArrowheads="1"/>
          </p:cNvSpPr>
          <p:nvPr>
            <p:ph type="sldNum" sz="quarter" idx="5"/>
          </p:nvPr>
        </p:nvSpPr>
        <p:spPr bwMode="auto">
          <a:xfrm>
            <a:off x="3851275" y="9428163"/>
            <a:ext cx="2944813" cy="496887"/>
          </a:xfrm>
          <a:prstGeom prst="rect">
            <a:avLst/>
          </a:prstGeom>
          <a:noFill/>
          <a:ln w="9525">
            <a:noFill/>
            <a:miter lim="800000"/>
            <a:headEnd/>
            <a:tailEnd/>
          </a:ln>
          <a:effectLst/>
        </p:spPr>
        <p:txBody>
          <a:bodyPr vert="horz" wrap="square" lIns="92115" tIns="46058" rIns="92115" bIns="46058" numCol="1" anchor="b" anchorCtr="0" compatLnSpc="1">
            <a:prstTxWarp prst="textNoShape">
              <a:avLst/>
            </a:prstTxWarp>
          </a:bodyPr>
          <a:lstStyle>
            <a:lvl1pPr algn="r" defTabSz="921885">
              <a:defRPr sz="1300">
                <a:latin typeface="Arial" charset="0"/>
              </a:defRPr>
            </a:lvl1pPr>
          </a:lstStyle>
          <a:p>
            <a:pPr>
              <a:defRPr/>
            </a:pPr>
            <a:fld id="{173FCB64-F61A-4FC9-8026-1D059AF53E41}"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defTabSz="917575"/>
            <a:fld id="{EB7DA72E-01AE-4E45-A644-8E1C4F9D032C}" type="slidenum">
              <a:rPr lang="es-ES" smtClean="0">
                <a:latin typeface="Arial" pitchFamily="34" charset="0"/>
              </a:rPr>
              <a:pPr defTabSz="917575"/>
              <a:t>11</a:t>
            </a:fld>
            <a:endParaRPr lang="es-ES" smtClean="0">
              <a:latin typeface="Arial" pitchFamily="34" charset="0"/>
            </a:endParaRPr>
          </a:p>
        </p:txBody>
      </p:sp>
      <p:sp>
        <p:nvSpPr>
          <p:cNvPr id="80899" name="Rectangle 2"/>
          <p:cNvSpPr>
            <a:spLocks noGrp="1" noRot="1" noChangeAspect="1" noChangeArrowheads="1" noTextEdit="1"/>
          </p:cNvSpPr>
          <p:nvPr>
            <p:ph type="sldImg"/>
          </p:nvPr>
        </p:nvSpPr>
        <p:spPr>
          <a:xfrm>
            <a:off x="915988" y="741363"/>
            <a:ext cx="4967287" cy="3725862"/>
          </a:xfrm>
          <a:ln/>
        </p:spPr>
      </p:sp>
      <p:sp>
        <p:nvSpPr>
          <p:cNvPr id="80900" name="Rectangle 3"/>
          <p:cNvSpPr>
            <a:spLocks noGrp="1" noChangeArrowheads="1"/>
          </p:cNvSpPr>
          <p:nvPr>
            <p:ph type="body" idx="1"/>
          </p:nvPr>
        </p:nvSpPr>
        <p:spPr>
          <a:xfrm>
            <a:off x="679450" y="4716463"/>
            <a:ext cx="5438775" cy="4468812"/>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17575"/>
            <a:fld id="{4F6E4422-2566-4F19-980C-7D9BBBAEF65A}" type="slidenum">
              <a:rPr lang="es-ES" smtClean="0">
                <a:latin typeface="Arial" pitchFamily="34" charset="0"/>
              </a:rPr>
              <a:pPr defTabSz="917575"/>
              <a:t>12</a:t>
            </a:fld>
            <a:endParaRPr lang="es-ES" smtClean="0">
              <a:latin typeface="Arial" pitchFamily="34" charset="0"/>
            </a:endParaRPr>
          </a:p>
        </p:txBody>
      </p:sp>
      <p:sp>
        <p:nvSpPr>
          <p:cNvPr id="81923" name="Rectangle 2"/>
          <p:cNvSpPr>
            <a:spLocks noGrp="1" noRot="1" noChangeAspect="1" noChangeArrowheads="1" noTextEdit="1"/>
          </p:cNvSpPr>
          <p:nvPr>
            <p:ph type="sldImg"/>
          </p:nvPr>
        </p:nvSpPr>
        <p:spPr>
          <a:xfrm>
            <a:off x="915988" y="741363"/>
            <a:ext cx="4967287" cy="3725862"/>
          </a:xfrm>
          <a:ln/>
        </p:spPr>
      </p:sp>
      <p:sp>
        <p:nvSpPr>
          <p:cNvPr id="81924" name="Rectangle 3"/>
          <p:cNvSpPr>
            <a:spLocks noGrp="1" noChangeArrowheads="1"/>
          </p:cNvSpPr>
          <p:nvPr>
            <p:ph type="body" idx="1"/>
          </p:nvPr>
        </p:nvSpPr>
        <p:spPr>
          <a:xfrm>
            <a:off x="679450" y="4716463"/>
            <a:ext cx="5438775" cy="4468812"/>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defTabSz="917575"/>
            <a:fld id="{2A7D88CC-C1F7-42A2-98FE-B7FD1D33DC48}" type="slidenum">
              <a:rPr lang="es-ES" smtClean="0">
                <a:latin typeface="Arial" pitchFamily="34" charset="0"/>
              </a:rPr>
              <a:pPr defTabSz="917575"/>
              <a:t>13</a:t>
            </a:fld>
            <a:endParaRPr lang="es-ES" smtClean="0">
              <a:latin typeface="Arial" pitchFamily="34" charset="0"/>
            </a:endParaRPr>
          </a:p>
        </p:txBody>
      </p:sp>
      <p:sp>
        <p:nvSpPr>
          <p:cNvPr id="78851" name="Rectangle 2"/>
          <p:cNvSpPr>
            <a:spLocks noGrp="1" noRot="1" noChangeAspect="1" noChangeArrowheads="1" noTextEdit="1"/>
          </p:cNvSpPr>
          <p:nvPr>
            <p:ph type="sldImg"/>
          </p:nvPr>
        </p:nvSpPr>
        <p:spPr>
          <a:xfrm>
            <a:off x="915988" y="741363"/>
            <a:ext cx="4967287" cy="3725862"/>
          </a:xfrm>
          <a:ln/>
        </p:spPr>
      </p:sp>
      <p:sp>
        <p:nvSpPr>
          <p:cNvPr id="78852" name="Rectangle 3"/>
          <p:cNvSpPr>
            <a:spLocks noGrp="1" noChangeArrowheads="1"/>
          </p:cNvSpPr>
          <p:nvPr>
            <p:ph type="body" idx="1"/>
          </p:nvPr>
        </p:nvSpPr>
        <p:spPr>
          <a:xfrm>
            <a:off x="679450" y="4716463"/>
            <a:ext cx="5438775" cy="4468812"/>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17575"/>
            <a:fld id="{E4A5F022-70C6-41B7-BEF0-73695E48BF52}" type="slidenum">
              <a:rPr lang="es-ES" smtClean="0">
                <a:latin typeface="Arial" pitchFamily="34" charset="0"/>
              </a:rPr>
              <a:pPr defTabSz="917575"/>
              <a:t>14</a:t>
            </a:fld>
            <a:endParaRPr lang="es-ES" smtClean="0">
              <a:latin typeface="Arial" pitchFamily="34" charset="0"/>
            </a:endParaRPr>
          </a:p>
        </p:txBody>
      </p:sp>
      <p:sp>
        <p:nvSpPr>
          <p:cNvPr id="79875" name="Rectangle 2"/>
          <p:cNvSpPr>
            <a:spLocks noGrp="1" noRot="1" noChangeAspect="1" noChangeArrowheads="1" noTextEdit="1"/>
          </p:cNvSpPr>
          <p:nvPr>
            <p:ph type="sldImg"/>
          </p:nvPr>
        </p:nvSpPr>
        <p:spPr>
          <a:xfrm>
            <a:off x="915988" y="741363"/>
            <a:ext cx="4967287" cy="3725862"/>
          </a:xfrm>
          <a:ln/>
        </p:spPr>
      </p:sp>
      <p:sp>
        <p:nvSpPr>
          <p:cNvPr id="79876" name="Rectangle 3"/>
          <p:cNvSpPr>
            <a:spLocks noGrp="1" noChangeArrowheads="1"/>
          </p:cNvSpPr>
          <p:nvPr>
            <p:ph type="body" idx="1"/>
          </p:nvPr>
        </p:nvSpPr>
        <p:spPr>
          <a:xfrm>
            <a:off x="679450" y="4716463"/>
            <a:ext cx="5438775" cy="4468812"/>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defTabSz="917575"/>
            <a:fld id="{CC036A1F-6D01-4402-9296-3EEE9FE47C61}" type="slidenum">
              <a:rPr lang="es-ES" smtClean="0">
                <a:latin typeface="Arial" pitchFamily="34" charset="0"/>
              </a:rPr>
              <a:pPr defTabSz="917575"/>
              <a:t>16</a:t>
            </a:fld>
            <a:endParaRPr lang="es-ES" smtClean="0">
              <a:latin typeface="Arial" pitchFamily="34" charset="0"/>
            </a:endParaRPr>
          </a:p>
        </p:txBody>
      </p:sp>
      <p:sp>
        <p:nvSpPr>
          <p:cNvPr id="83971" name="Rectangle 2"/>
          <p:cNvSpPr>
            <a:spLocks noGrp="1" noRot="1" noChangeAspect="1" noChangeArrowheads="1" noTextEdit="1"/>
          </p:cNvSpPr>
          <p:nvPr>
            <p:ph type="sldImg"/>
          </p:nvPr>
        </p:nvSpPr>
        <p:spPr>
          <a:xfrm>
            <a:off x="915988" y="741363"/>
            <a:ext cx="4972050" cy="3729037"/>
          </a:xfrm>
          <a:ln/>
        </p:spPr>
      </p:sp>
      <p:sp>
        <p:nvSpPr>
          <p:cNvPr id="83972" name="Rectangle 3"/>
          <p:cNvSpPr>
            <a:spLocks noGrp="1" noChangeArrowheads="1"/>
          </p:cNvSpPr>
          <p:nvPr>
            <p:ph type="body" idx="1"/>
          </p:nvPr>
        </p:nvSpPr>
        <p:spPr>
          <a:xfrm>
            <a:off x="677863" y="4718050"/>
            <a:ext cx="5441950" cy="4467225"/>
          </a:xfrm>
          <a:noFill/>
          <a:ln/>
        </p:spPr>
        <p:txBody>
          <a:bodyPr/>
          <a:lstStyle/>
          <a:p>
            <a:pPr eaLnBrk="1" hangingPunct="1">
              <a:lnSpc>
                <a:spcPct val="90000"/>
              </a:lnSpc>
            </a:pPr>
            <a:r>
              <a:rPr lang="es-ES_tradnl" sz="1000" b="1" smtClean="0">
                <a:latin typeface="Arial" pitchFamily="34" charset="0"/>
              </a:rPr>
              <a:t>El proyecto 22@</a:t>
            </a:r>
            <a:r>
              <a:rPr lang="es-ES_tradnl" sz="1000" smtClean="0">
                <a:latin typeface="Arial" pitchFamily="34" charset="0"/>
              </a:rPr>
              <a:t> es, por una parte, un </a:t>
            </a:r>
            <a:r>
              <a:rPr lang="es-ES_tradnl" sz="1000" b="1" smtClean="0">
                <a:latin typeface="Arial" pitchFamily="34" charset="0"/>
              </a:rPr>
              <a:t>proyecto urbanístico de renovación urbana y, de otra, la respuesta a la necesidad de afrontar los retos de la economía del conocimiento, como nueva manera de crear riqueza. </a:t>
            </a:r>
          </a:p>
          <a:p>
            <a:pPr eaLnBrk="1" hangingPunct="1">
              <a:lnSpc>
                <a:spcPct val="90000"/>
              </a:lnSpc>
            </a:pPr>
            <a:r>
              <a:rPr lang="es-ES_tradnl" sz="1000" b="1" smtClean="0">
                <a:latin typeface="Arial" pitchFamily="34" charset="0"/>
              </a:rPr>
              <a:t>Como proyecto urbanístico </a:t>
            </a:r>
            <a:r>
              <a:rPr lang="es-ES_tradnl" sz="1000" smtClean="0">
                <a:latin typeface="Arial" pitchFamily="34" charset="0"/>
              </a:rPr>
              <a:t>transforma 200 ha, en el centro de Barcelona, y culmina el proceso de renovación urbana del Poblenou, después de las importantes realizaciones llevadas a cabo durante los últimos 15 años. Este proceso se enmarca en la estrategia general de transformación del sector de Levante de la ciudad, donde se concentran las operaciones más importantes en curso: la nueva estación de Alta Velocidad de la Sagrera, la Plaza de las Glorias y sus entornos y las infraestructuras asociadas al Forum Universal de las Culturas de 2004.  </a:t>
            </a:r>
            <a:endParaRPr lang="es-ES_tradnl" sz="1000" b="1" smtClean="0">
              <a:latin typeface="Arial" pitchFamily="34" charset="0"/>
            </a:endParaRPr>
          </a:p>
          <a:p>
            <a:pPr eaLnBrk="1" hangingPunct="1">
              <a:lnSpc>
                <a:spcPct val="90000"/>
              </a:lnSpc>
            </a:pPr>
            <a:r>
              <a:rPr lang="es-ES_tradnl" sz="1000" b="1" smtClean="0">
                <a:latin typeface="Arial" pitchFamily="34" charset="0"/>
              </a:rPr>
              <a:t>Como proyecto económico, </a:t>
            </a:r>
            <a:r>
              <a:rPr lang="es-ES_tradnl" sz="1000" smtClean="0">
                <a:latin typeface="Arial" pitchFamily="34" charset="0"/>
              </a:rPr>
              <a:t>reinterpreta en clave actual la función de los antiguos tejidos industriales del Poblenou y propicia e incentiva su transformación de usos hacia aquellos que son los característicos de la economía del conocimiento. Porque actualmente, la generación de riqueza requiere unas determinadas condiciones de concentración de actividades, en un marco de buena calidad de vida, modernas infraestructuras, flexibilidad y calidad de espacios productivos y facilidad al acceso de los recursos humanos más cualificados. Y esa es precisamente la oferta del 22@, que transformará el Poblenou en uno de los espacios de centralidad más potentes de la Barcelona Metropolitana. </a:t>
            </a:r>
          </a:p>
          <a:p>
            <a:pPr eaLnBrk="1" hangingPunct="1">
              <a:lnSpc>
                <a:spcPct val="90000"/>
              </a:lnSpc>
            </a:pPr>
            <a:r>
              <a:rPr lang="es-ES_tradnl" sz="1000" smtClean="0">
                <a:latin typeface="Arial" pitchFamily="34" charset="0"/>
              </a:rPr>
              <a:t>Por su dimensión, capacidad transformadora e implicaciones es uno de los principales proyectos que se están llevando a cabo en Europa en estos momentos.</a:t>
            </a:r>
          </a:p>
          <a:p>
            <a:pPr algn="just" eaLnBrk="1" hangingPunct="1">
              <a:lnSpc>
                <a:spcPct val="90000"/>
              </a:lnSpc>
            </a:pPr>
            <a:r>
              <a:rPr lang="es-ES_tradnl" sz="1100" smtClean="0">
                <a:latin typeface="Arial" pitchFamily="34" charset="0"/>
              </a:rPr>
              <a:t>Pero el Plan 22@ también es, y de manera muy destacada, </a:t>
            </a:r>
            <a:r>
              <a:rPr lang="es-ES_tradnl" sz="1100" b="1" smtClean="0">
                <a:latin typeface="Arial" pitchFamily="34" charset="0"/>
              </a:rPr>
              <a:t>un nuevo modelo de hacer ciudad</a:t>
            </a:r>
            <a:r>
              <a:rPr lang="es-ES_tradnl" sz="1100" smtClean="0">
                <a:latin typeface="Arial" pitchFamily="34" charset="0"/>
              </a:rPr>
              <a:t>, que afronta los retos de Barcelona ante las nuevas formas de crear riqueza, eso que hemos venido en denominar la sociedad del conocimiento. En este sentido, </a:t>
            </a:r>
            <a:r>
              <a:rPr lang="es-ES_tradnl" sz="1100" b="1" smtClean="0">
                <a:latin typeface="Arial" pitchFamily="34" charset="0"/>
              </a:rPr>
              <a:t>reinterpreta en clave actual la función de los antiguos tejidos industriales del Poblenou y crea las condiciones y los incentivos adecuados para favorecer la localización en el sector de nuevos empleos cualificados –entre 100.000 y 130.000- y actividades productivas intensivas en conocimiento -hasta 3.200.000 m2 de nuevo techo productivo-.</a:t>
            </a:r>
            <a:r>
              <a:rPr lang="es-ES_tradnl" sz="1100" smtClean="0">
                <a:latin typeface="Arial" pitchFamily="34" charset="0"/>
              </a:rPr>
              <a:t>  </a:t>
            </a:r>
          </a:p>
          <a:p>
            <a:pPr eaLnBrk="1" hangingPunct="1">
              <a:lnSpc>
                <a:spcPct val="90000"/>
              </a:lnSpc>
            </a:pPr>
            <a:endParaRPr lang="es-ES" sz="1000" smtClean="0">
              <a:latin typeface="Arial" pitchFamily="34" charset="0"/>
            </a:endParaRPr>
          </a:p>
          <a:p>
            <a:pPr eaLnBrk="1" hangingPunct="1">
              <a:lnSpc>
                <a:spcPct val="70000"/>
              </a:lnSpc>
            </a:pPr>
            <a:endParaRPr lang="ca-ES" sz="100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defTabSz="919163"/>
            <a:fld id="{33020C83-A92F-41BC-9777-8D3935026616}" type="slidenum">
              <a:rPr lang="es-ES" smtClean="0">
                <a:latin typeface="Arial" pitchFamily="34" charset="0"/>
              </a:rPr>
              <a:pPr defTabSz="919163"/>
              <a:t>17</a:t>
            </a:fld>
            <a:endParaRPr lang="es-ES"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s-ES" smtClean="0">
                <a:latin typeface="Arial" pitchFamily="34" charset="0"/>
              </a:rPr>
              <a:t>Distancias entre fotos 4 px</a:t>
            </a:r>
          </a:p>
          <a:p>
            <a:pPr eaLnBrk="1" hangingPunct="1"/>
            <a:r>
              <a:rPr lang="es-ES" smtClean="0">
                <a:latin typeface="Arial" pitchFamily="34" charset="0"/>
              </a:rPr>
              <a:t>Cuerpo deletra gorda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17575"/>
            <a:fld id="{85E355CD-5BF5-4253-9C58-8617D80C3188}" type="slidenum">
              <a:rPr lang="es-ES" smtClean="0">
                <a:latin typeface="Arial" pitchFamily="34" charset="0"/>
              </a:rPr>
              <a:pPr defTabSz="917575"/>
              <a:t>20</a:t>
            </a:fld>
            <a:endParaRPr lang="es-ES" smtClean="0">
              <a:latin typeface="Arial" pitchFamily="34" charset="0"/>
            </a:endParaRPr>
          </a:p>
        </p:txBody>
      </p:sp>
      <p:sp>
        <p:nvSpPr>
          <p:cNvPr id="89091" name="Rectangle 2"/>
          <p:cNvSpPr>
            <a:spLocks noGrp="1" noRot="1" noChangeAspect="1" noChangeArrowheads="1" noTextEdit="1"/>
          </p:cNvSpPr>
          <p:nvPr>
            <p:ph type="sldImg"/>
          </p:nvPr>
        </p:nvSpPr>
        <p:spPr>
          <a:xfrm>
            <a:off x="915988" y="741363"/>
            <a:ext cx="4967287" cy="3727450"/>
          </a:xfrm>
          <a:ln/>
        </p:spPr>
      </p:sp>
      <p:sp>
        <p:nvSpPr>
          <p:cNvPr id="89092" name="Rectangle 3"/>
          <p:cNvSpPr>
            <a:spLocks noGrp="1" noChangeArrowheads="1"/>
          </p:cNvSpPr>
          <p:nvPr>
            <p:ph type="body" idx="1"/>
          </p:nvPr>
        </p:nvSpPr>
        <p:spPr>
          <a:xfrm>
            <a:off x="679450" y="4714875"/>
            <a:ext cx="5438775" cy="4470400"/>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17575"/>
            <a:fld id="{11E7D943-D422-4CF9-AF7E-C749792825FB}" type="slidenum">
              <a:rPr lang="es-ES" smtClean="0">
                <a:latin typeface="Arial" pitchFamily="34" charset="0"/>
              </a:rPr>
              <a:pPr defTabSz="917575"/>
              <a:t>21</a:t>
            </a:fld>
            <a:endParaRPr lang="es-ES"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s-ES" smtClean="0">
                <a:latin typeface="Arial" pitchFamily="34" charset="0"/>
              </a:rPr>
              <a:t>Regargarlo pero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defTabSz="917575"/>
            <a:fld id="{26304383-8727-4302-B46C-4F923750E9DF}" type="slidenum">
              <a:rPr lang="es-ES" smtClean="0">
                <a:latin typeface="Arial" pitchFamily="34" charset="0"/>
              </a:rPr>
              <a:pPr defTabSz="917575"/>
              <a:t>22</a:t>
            </a:fld>
            <a:endParaRPr lang="es-ES" smtClean="0">
              <a:latin typeface="Arial" pitchFamily="34" charset="0"/>
            </a:endParaRPr>
          </a:p>
        </p:txBody>
      </p:sp>
      <p:sp>
        <p:nvSpPr>
          <p:cNvPr id="92163" name="Rectangle 2"/>
          <p:cNvSpPr>
            <a:spLocks noGrp="1" noRot="1" noChangeAspect="1" noChangeArrowheads="1" noTextEdit="1"/>
          </p:cNvSpPr>
          <p:nvPr>
            <p:ph type="sldImg"/>
          </p:nvPr>
        </p:nvSpPr>
        <p:spPr>
          <a:xfrm>
            <a:off x="923925" y="746125"/>
            <a:ext cx="4959350" cy="3721100"/>
          </a:xfrm>
          <a:ln/>
        </p:spPr>
      </p:sp>
      <p:sp>
        <p:nvSpPr>
          <p:cNvPr id="92164" name="Rectangle 3"/>
          <p:cNvSpPr>
            <a:spLocks noGrp="1" noChangeArrowheads="1"/>
          </p:cNvSpPr>
          <p:nvPr>
            <p:ph type="body" idx="1"/>
          </p:nvPr>
        </p:nvSpPr>
        <p:spPr>
          <a:xfrm>
            <a:off x="682625" y="4710113"/>
            <a:ext cx="5432425" cy="4470400"/>
          </a:xfrm>
          <a:noFill/>
          <a:ln/>
        </p:spPr>
        <p:txBody>
          <a:bodyPr/>
          <a:lstStyle/>
          <a:p>
            <a:pPr eaLnBrk="1" hangingPunct="1"/>
            <a:r>
              <a:rPr lang="es-ES" smtClean="0">
                <a:latin typeface="Arial" pitchFamily="34" charset="0"/>
              </a:rPr>
              <a:t>Los 35 Kilómetros de calles del Distrito de Actividades 22@ están siendo completamente reurbanizados mediante un Plan Especial de Infraestructuras que tiene un coste de 162 millones de euros. El Plan diseña una nueva red de servicios altamente competitivos, adaptados a los requerimientos tecnológicos, urbanísticos y medioambientales de la economía del conocimiento.</a:t>
            </a:r>
          </a:p>
          <a:p>
            <a:pPr eaLnBrk="1" hangingPunct="1"/>
            <a:endParaRPr lang="es-ES" smtClean="0">
              <a:latin typeface="Arial" pitchFamily="34" charset="0"/>
            </a:endParaRPr>
          </a:p>
          <a:p>
            <a:pPr eaLnBrk="1" hangingPunct="1"/>
            <a:r>
              <a:rPr lang="es-ES" smtClean="0">
                <a:latin typeface="Arial" pitchFamily="34" charset="0"/>
              </a:rPr>
              <a:t>Las nuevas infraestructuras del Distrito de Actividades 22@ incorporan modernas redes de energía, telecomunicaciones, climatización centralizada y recogida neumática de residuos, y priorizan la eficiencia energética, el control y la reducción de la contaminación acústica y la gestión responsable de los recursos naturales.</a:t>
            </a:r>
          </a:p>
          <a:p>
            <a:pPr eaLnBrk="1" hangingPunct="1"/>
            <a:endParaRPr lang="es-ES" smtClean="0">
              <a:latin typeface="Arial" pitchFamily="34" charset="0"/>
            </a:endParaRPr>
          </a:p>
          <a:p>
            <a:pPr eaLnBrk="1" hangingPunct="1"/>
            <a:r>
              <a:rPr lang="es-ES" smtClean="0">
                <a:latin typeface="Arial" pitchFamily="34" charset="0"/>
              </a:rPr>
              <a:t>Las nuevas redes de electricidad y de telecomunicaciones han sido diseñadas para permitir la libre competencia de operadores, y están dotadas de canalizaciones y pasos completamente registrables que facilitan el tendido de nuevos cables, minimizan las futuras intervenciones en la vía pública y mejoran la calidad y la sostenibilidad de los espacios públicos.</a:t>
            </a:r>
          </a:p>
          <a:p>
            <a:pPr eaLnBrk="1" hangingPunct="1"/>
            <a:endParaRPr lang="es-E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defTabSz="917575"/>
            <a:fld id="{7A5B1BC9-EA27-4990-8F7E-9607CA82CF4F}" type="slidenum">
              <a:rPr lang="es-ES" smtClean="0">
                <a:latin typeface="Arial" pitchFamily="34" charset="0"/>
              </a:rPr>
              <a:pPr defTabSz="917575"/>
              <a:t>25</a:t>
            </a:fld>
            <a:endParaRPr lang="es-ES" smtClean="0">
              <a:latin typeface="Arial" pitchFamily="34" charset="0"/>
            </a:endParaRPr>
          </a:p>
        </p:txBody>
      </p:sp>
      <p:sp>
        <p:nvSpPr>
          <p:cNvPr id="102403" name="Rectangle 2"/>
          <p:cNvSpPr>
            <a:spLocks noGrp="1" noRot="1" noChangeAspect="1" noChangeArrowheads="1" noTextEdit="1"/>
          </p:cNvSpPr>
          <p:nvPr>
            <p:ph type="sldImg"/>
          </p:nvPr>
        </p:nvSpPr>
        <p:spPr>
          <a:xfrm>
            <a:off x="919163" y="744538"/>
            <a:ext cx="4960937" cy="3722687"/>
          </a:xfrm>
          <a:ln/>
        </p:spPr>
      </p:sp>
      <p:sp>
        <p:nvSpPr>
          <p:cNvPr id="102404" name="Rectangle 3"/>
          <p:cNvSpPr>
            <a:spLocks noGrp="1" noChangeArrowheads="1"/>
          </p:cNvSpPr>
          <p:nvPr>
            <p:ph type="body" idx="1"/>
          </p:nvPr>
        </p:nvSpPr>
        <p:spPr>
          <a:xfrm>
            <a:off x="681038" y="4716463"/>
            <a:ext cx="5435600" cy="4465637"/>
          </a:xfrm>
          <a:noFill/>
          <a:ln/>
        </p:spPr>
        <p:txBody>
          <a:bodyPr/>
          <a:lstStyle/>
          <a:p>
            <a:endParaRPr lang="es-ES_tradnl"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15988"/>
            <a:fld id="{0A7145C9-E9E3-4905-BEDE-536C57675FFC}" type="slidenum">
              <a:rPr lang="es-ES" smtClean="0">
                <a:latin typeface="Arial" pitchFamily="34" charset="0"/>
              </a:rPr>
              <a:pPr defTabSz="915988"/>
              <a:t>26</a:t>
            </a:fld>
            <a:endParaRPr lang="es-ES" smtClean="0">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p:cNvSpPr>
            <a:spLocks noGrp="1" noRot="1" noChangeAspect="1" noTextEdit="1"/>
          </p:cNvSpPr>
          <p:nvPr>
            <p:ph type="sldImg"/>
          </p:nvPr>
        </p:nvSpPr>
        <p:spPr>
          <a:ln/>
        </p:spPr>
      </p:sp>
      <p:sp>
        <p:nvSpPr>
          <p:cNvPr id="98307" name="2 Marcador de notas"/>
          <p:cNvSpPr>
            <a:spLocks noGrp="1"/>
          </p:cNvSpPr>
          <p:nvPr>
            <p:ph type="body" idx="1"/>
          </p:nvPr>
        </p:nvSpPr>
        <p:spPr>
          <a:noFill/>
          <a:ln/>
        </p:spPr>
        <p:txBody>
          <a:bodyPr/>
          <a:lstStyle/>
          <a:p>
            <a:endParaRPr lang="ca-ES" smtClean="0">
              <a:latin typeface="Arial" pitchFamily="34" charset="0"/>
            </a:endParaRPr>
          </a:p>
        </p:txBody>
      </p:sp>
      <p:sp>
        <p:nvSpPr>
          <p:cNvPr id="98308" name="3 Marcador de número de diapositiva"/>
          <p:cNvSpPr>
            <a:spLocks noGrp="1"/>
          </p:cNvSpPr>
          <p:nvPr>
            <p:ph type="sldNum" sz="quarter" idx="5"/>
          </p:nvPr>
        </p:nvSpPr>
        <p:spPr>
          <a:noFill/>
        </p:spPr>
        <p:txBody>
          <a:bodyPr/>
          <a:lstStyle/>
          <a:p>
            <a:pPr defTabSz="920750"/>
            <a:fld id="{470294E1-9424-4E78-893F-ACC7C1976357}" type="slidenum">
              <a:rPr lang="es-ES" smtClean="0">
                <a:latin typeface="Arial" pitchFamily="34" charset="0"/>
              </a:rPr>
              <a:pPr defTabSz="920750"/>
              <a:t>28</a:t>
            </a:fld>
            <a:endParaRPr lang="es-E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defTabSz="917575"/>
            <a:fld id="{580CFB8A-E4B0-4FBC-B4C7-62B6F416C7EC}" type="slidenum">
              <a:rPr lang="es-ES" smtClean="0">
                <a:latin typeface="Arial" pitchFamily="34" charset="0"/>
              </a:rPr>
              <a:pPr defTabSz="917575"/>
              <a:t>31</a:t>
            </a:fld>
            <a:endParaRPr lang="es-ES" smtClean="0">
              <a:latin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ca-E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defTabSz="917575"/>
            <a:fld id="{60DF6A85-9359-4EE1-8EB9-F8530DF25BE8}" type="slidenum">
              <a:rPr lang="es-ES" smtClean="0">
                <a:latin typeface="Arial" pitchFamily="34" charset="0"/>
              </a:rPr>
              <a:pPr defTabSz="917575"/>
              <a:t>39</a:t>
            </a:fld>
            <a:endParaRPr lang="es-ES" smtClean="0">
              <a:latin typeface="Arial" pitchFamily="34" charset="0"/>
            </a:endParaRPr>
          </a:p>
        </p:txBody>
      </p:sp>
      <p:sp>
        <p:nvSpPr>
          <p:cNvPr id="118787" name="Rectangle 2"/>
          <p:cNvSpPr>
            <a:spLocks noGrp="1" noRot="1" noChangeAspect="1" noChangeArrowheads="1" noTextEdit="1"/>
          </p:cNvSpPr>
          <p:nvPr>
            <p:ph type="sldImg"/>
          </p:nvPr>
        </p:nvSpPr>
        <p:spPr>
          <a:xfrm>
            <a:off x="915988" y="741363"/>
            <a:ext cx="4967287" cy="3725862"/>
          </a:xfrm>
          <a:ln/>
        </p:spPr>
      </p:sp>
      <p:sp>
        <p:nvSpPr>
          <p:cNvPr id="118788" name="Rectangle 3"/>
          <p:cNvSpPr>
            <a:spLocks noGrp="1" noChangeArrowheads="1"/>
          </p:cNvSpPr>
          <p:nvPr>
            <p:ph type="body" idx="1"/>
          </p:nvPr>
        </p:nvSpPr>
        <p:spPr>
          <a:xfrm>
            <a:off x="679450" y="4716463"/>
            <a:ext cx="5438775" cy="4468812"/>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defTabSz="917575"/>
            <a:fld id="{60DF6A85-9359-4EE1-8EB9-F8530DF25BE8}" type="slidenum">
              <a:rPr lang="es-ES" smtClean="0">
                <a:latin typeface="Arial" pitchFamily="34" charset="0"/>
              </a:rPr>
              <a:pPr defTabSz="917575"/>
              <a:t>40</a:t>
            </a:fld>
            <a:endParaRPr lang="es-ES" smtClean="0">
              <a:latin typeface="Arial" pitchFamily="34" charset="0"/>
            </a:endParaRPr>
          </a:p>
        </p:txBody>
      </p:sp>
      <p:sp>
        <p:nvSpPr>
          <p:cNvPr id="118787" name="Rectangle 2"/>
          <p:cNvSpPr>
            <a:spLocks noGrp="1" noRot="1" noChangeAspect="1" noChangeArrowheads="1" noTextEdit="1"/>
          </p:cNvSpPr>
          <p:nvPr>
            <p:ph type="sldImg"/>
          </p:nvPr>
        </p:nvSpPr>
        <p:spPr>
          <a:xfrm>
            <a:off x="915988" y="741363"/>
            <a:ext cx="4967287" cy="3725862"/>
          </a:xfrm>
          <a:ln/>
        </p:spPr>
      </p:sp>
      <p:sp>
        <p:nvSpPr>
          <p:cNvPr id="118788" name="Rectangle 3"/>
          <p:cNvSpPr>
            <a:spLocks noGrp="1" noChangeArrowheads="1"/>
          </p:cNvSpPr>
          <p:nvPr>
            <p:ph type="body" idx="1"/>
          </p:nvPr>
        </p:nvSpPr>
        <p:spPr>
          <a:xfrm>
            <a:off x="679450" y="4716463"/>
            <a:ext cx="5438775" cy="4468812"/>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defTabSz="917575"/>
            <a:fld id="{60DF6A85-9359-4EE1-8EB9-F8530DF25BE8}" type="slidenum">
              <a:rPr lang="es-ES" smtClean="0">
                <a:latin typeface="Arial" pitchFamily="34" charset="0"/>
              </a:rPr>
              <a:pPr defTabSz="917575"/>
              <a:t>41</a:t>
            </a:fld>
            <a:endParaRPr lang="es-ES" smtClean="0">
              <a:latin typeface="Arial" pitchFamily="34" charset="0"/>
            </a:endParaRPr>
          </a:p>
        </p:txBody>
      </p:sp>
      <p:sp>
        <p:nvSpPr>
          <p:cNvPr id="118787" name="Rectangle 2"/>
          <p:cNvSpPr>
            <a:spLocks noGrp="1" noRot="1" noChangeAspect="1" noChangeArrowheads="1" noTextEdit="1"/>
          </p:cNvSpPr>
          <p:nvPr>
            <p:ph type="sldImg"/>
          </p:nvPr>
        </p:nvSpPr>
        <p:spPr>
          <a:xfrm>
            <a:off x="915988" y="741363"/>
            <a:ext cx="4967287" cy="3725862"/>
          </a:xfrm>
          <a:ln/>
        </p:spPr>
      </p:sp>
      <p:sp>
        <p:nvSpPr>
          <p:cNvPr id="118788" name="Rectangle 3"/>
          <p:cNvSpPr>
            <a:spLocks noGrp="1" noChangeArrowheads="1"/>
          </p:cNvSpPr>
          <p:nvPr>
            <p:ph type="body" idx="1"/>
          </p:nvPr>
        </p:nvSpPr>
        <p:spPr>
          <a:xfrm>
            <a:off x="679450" y="4716463"/>
            <a:ext cx="5438775" cy="4468812"/>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defTabSz="917575"/>
            <a:fld id="{60DF6A85-9359-4EE1-8EB9-F8530DF25BE8}" type="slidenum">
              <a:rPr lang="es-ES" smtClean="0">
                <a:latin typeface="Arial" pitchFamily="34" charset="0"/>
              </a:rPr>
              <a:pPr defTabSz="917575"/>
              <a:t>42</a:t>
            </a:fld>
            <a:endParaRPr lang="es-ES" smtClean="0">
              <a:latin typeface="Arial" pitchFamily="34" charset="0"/>
            </a:endParaRPr>
          </a:p>
        </p:txBody>
      </p:sp>
      <p:sp>
        <p:nvSpPr>
          <p:cNvPr id="118787" name="Rectangle 2"/>
          <p:cNvSpPr>
            <a:spLocks noGrp="1" noRot="1" noChangeAspect="1" noChangeArrowheads="1" noTextEdit="1"/>
          </p:cNvSpPr>
          <p:nvPr>
            <p:ph type="sldImg"/>
          </p:nvPr>
        </p:nvSpPr>
        <p:spPr>
          <a:xfrm>
            <a:off x="915988" y="741363"/>
            <a:ext cx="4967287" cy="3725862"/>
          </a:xfrm>
          <a:ln/>
        </p:spPr>
      </p:sp>
      <p:sp>
        <p:nvSpPr>
          <p:cNvPr id="118788" name="Rectangle 3"/>
          <p:cNvSpPr>
            <a:spLocks noGrp="1" noChangeArrowheads="1"/>
          </p:cNvSpPr>
          <p:nvPr>
            <p:ph type="body" idx="1"/>
          </p:nvPr>
        </p:nvSpPr>
        <p:spPr>
          <a:xfrm>
            <a:off x="679450" y="4716463"/>
            <a:ext cx="5438775" cy="4468812"/>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pPr defTabSz="917575"/>
            <a:fld id="{E963160A-6099-4DFD-9858-012377DE38DA}" type="slidenum">
              <a:rPr lang="es-ES" smtClean="0">
                <a:latin typeface="Arial" pitchFamily="34" charset="0"/>
              </a:rPr>
              <a:pPr defTabSz="917575"/>
              <a:t>5</a:t>
            </a:fld>
            <a:endParaRPr lang="es-ES" smtClean="0">
              <a:latin typeface="Arial" pitchFamily="34" charset="0"/>
            </a:endParaRPr>
          </a:p>
        </p:txBody>
      </p:sp>
      <p:sp>
        <p:nvSpPr>
          <p:cNvPr id="61443" name="Rectangle 2"/>
          <p:cNvSpPr>
            <a:spLocks noGrp="1" noRot="1" noChangeAspect="1" noChangeArrowheads="1" noTextEdit="1"/>
          </p:cNvSpPr>
          <p:nvPr>
            <p:ph type="sldImg"/>
          </p:nvPr>
        </p:nvSpPr>
        <p:spPr>
          <a:xfrm>
            <a:off x="915988" y="741363"/>
            <a:ext cx="4967287" cy="3725862"/>
          </a:xfrm>
          <a:ln/>
        </p:spPr>
      </p:sp>
      <p:sp>
        <p:nvSpPr>
          <p:cNvPr id="61444" name="Rectangle 3"/>
          <p:cNvSpPr>
            <a:spLocks noGrp="1" noChangeArrowheads="1"/>
          </p:cNvSpPr>
          <p:nvPr>
            <p:ph type="body" idx="1"/>
          </p:nvPr>
        </p:nvSpPr>
        <p:spPr>
          <a:xfrm>
            <a:off x="679450" y="4716463"/>
            <a:ext cx="5438775" cy="4468812"/>
          </a:xfrm>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defTabSz="917575"/>
            <a:fld id="{B946C8AB-EE3D-4F91-8D80-BD45DBE210D3}" type="slidenum">
              <a:rPr lang="es-ES" smtClean="0">
                <a:latin typeface="Arial" pitchFamily="34" charset="0"/>
              </a:rPr>
              <a:pPr defTabSz="917575"/>
              <a:t>7</a:t>
            </a:fld>
            <a:endParaRPr lang="es-ES" smtClean="0">
              <a:latin typeface="Arial" pitchFamily="34" charset="0"/>
            </a:endParaRPr>
          </a:p>
        </p:txBody>
      </p:sp>
      <p:sp>
        <p:nvSpPr>
          <p:cNvPr id="74755" name="Rectangle 2"/>
          <p:cNvSpPr>
            <a:spLocks noGrp="1" noRot="1" noChangeAspect="1" noChangeArrowheads="1" noTextEdit="1"/>
          </p:cNvSpPr>
          <p:nvPr>
            <p:ph type="sldImg"/>
          </p:nvPr>
        </p:nvSpPr>
        <p:spPr>
          <a:xfrm>
            <a:off x="915988" y="741363"/>
            <a:ext cx="4972050" cy="3729037"/>
          </a:xfrm>
          <a:ln/>
        </p:spPr>
      </p:sp>
      <p:sp>
        <p:nvSpPr>
          <p:cNvPr id="74756" name="Rectangle 3"/>
          <p:cNvSpPr>
            <a:spLocks noGrp="1" noChangeArrowheads="1"/>
          </p:cNvSpPr>
          <p:nvPr>
            <p:ph type="body" idx="1"/>
          </p:nvPr>
        </p:nvSpPr>
        <p:spPr>
          <a:xfrm>
            <a:off x="679450" y="4718050"/>
            <a:ext cx="5438775" cy="4467225"/>
          </a:xfrm>
          <a:noFill/>
          <a:ln/>
        </p:spPr>
        <p:txBody>
          <a:bodyPr/>
          <a:lstStyle/>
          <a:p>
            <a:pPr eaLnBrk="1" hangingPunct="1">
              <a:lnSpc>
                <a:spcPct val="80000"/>
              </a:lnSpc>
            </a:pPr>
            <a:r>
              <a:rPr lang="es-ES_tradnl" sz="1000" b="1" smtClean="0">
                <a:latin typeface="Arial" pitchFamily="34" charset="0"/>
              </a:rPr>
              <a:t>Barcelona</a:t>
            </a:r>
            <a:r>
              <a:rPr lang="es-ES_tradnl" sz="1000" smtClean="0">
                <a:latin typeface="Arial" pitchFamily="34" charset="0"/>
              </a:rPr>
              <a:t> es un municipio pequeño, de apenas 100Km2 y 1,5 millones de habitantes. </a:t>
            </a:r>
          </a:p>
          <a:p>
            <a:pPr eaLnBrk="1" hangingPunct="1">
              <a:lnSpc>
                <a:spcPct val="80000"/>
              </a:lnSpc>
            </a:pPr>
            <a:r>
              <a:rPr lang="es-ES_tradnl" sz="1000" smtClean="0">
                <a:latin typeface="Arial" pitchFamily="34" charset="0"/>
              </a:rPr>
              <a:t>El </a:t>
            </a:r>
            <a:r>
              <a:rPr lang="es-ES_tradnl" sz="1000" b="1" smtClean="0">
                <a:latin typeface="Arial" pitchFamily="34" charset="0"/>
              </a:rPr>
              <a:t>continuo urbano</a:t>
            </a:r>
            <a:r>
              <a:rPr lang="es-ES_tradnl" sz="1000" smtClean="0">
                <a:latin typeface="Arial" pitchFamily="34" charset="0"/>
              </a:rPr>
              <a:t> está formado por 13 municipios, tiene una superficie de </a:t>
            </a:r>
            <a:r>
              <a:rPr lang="es-ES_tradnl" sz="1000" smtClean="0">
                <a:solidFill>
                  <a:srgbClr val="FF3300"/>
                </a:solidFill>
                <a:latin typeface="Arial" pitchFamily="34" charset="0"/>
              </a:rPr>
              <a:t>223 Km.²</a:t>
            </a:r>
            <a:r>
              <a:rPr lang="es-ES_tradnl" sz="1000" smtClean="0">
                <a:latin typeface="Arial" pitchFamily="34" charset="0"/>
              </a:rPr>
              <a:t> y una población de </a:t>
            </a:r>
            <a:r>
              <a:rPr lang="es-ES_tradnl" sz="1000" smtClean="0">
                <a:solidFill>
                  <a:srgbClr val="FF3300"/>
                </a:solidFill>
                <a:latin typeface="Arial" pitchFamily="34" charset="0"/>
              </a:rPr>
              <a:t>2,5 millones</a:t>
            </a:r>
            <a:r>
              <a:rPr lang="es-ES_tradnl" sz="1000" smtClean="0">
                <a:latin typeface="Arial" pitchFamily="34" charset="0"/>
              </a:rPr>
              <a:t> de habitantes. </a:t>
            </a:r>
          </a:p>
          <a:p>
            <a:pPr eaLnBrk="1" hangingPunct="1">
              <a:lnSpc>
                <a:spcPct val="80000"/>
              </a:lnSpc>
            </a:pPr>
            <a:r>
              <a:rPr lang="es-ES_tradnl" sz="1000" smtClean="0">
                <a:latin typeface="Arial" pitchFamily="34" charset="0"/>
              </a:rPr>
              <a:t>El </a:t>
            </a:r>
            <a:r>
              <a:rPr lang="es-ES_tradnl" sz="1000" b="1" smtClean="0">
                <a:latin typeface="Arial" pitchFamily="34" charset="0"/>
              </a:rPr>
              <a:t>Área Metropolitana</a:t>
            </a:r>
            <a:r>
              <a:rPr lang="es-ES_tradnl" sz="1000" smtClean="0">
                <a:latin typeface="Arial" pitchFamily="34" charset="0"/>
              </a:rPr>
              <a:t> está formada por 33 municipios en una superficie de 585 Km2. y tiene 2,9 millones de habitantes (espacio comparable con Madrid, 606 Km2 y 2,9 M de habitantes). </a:t>
            </a:r>
          </a:p>
          <a:p>
            <a:pPr eaLnBrk="1" hangingPunct="1">
              <a:lnSpc>
                <a:spcPct val="80000"/>
              </a:lnSpc>
            </a:pPr>
            <a:r>
              <a:rPr lang="es-ES_tradnl" sz="1000" smtClean="0">
                <a:latin typeface="Arial" pitchFamily="34" charset="0"/>
              </a:rPr>
              <a:t>El </a:t>
            </a:r>
            <a:r>
              <a:rPr lang="es-ES_tradnl" sz="1000" b="1" smtClean="0">
                <a:latin typeface="Arial" pitchFamily="34" charset="0"/>
              </a:rPr>
              <a:t>triangulo central</a:t>
            </a:r>
            <a:r>
              <a:rPr lang="es-ES_tradnl" sz="1000" smtClean="0">
                <a:latin typeface="Arial" pitchFamily="34" charset="0"/>
              </a:rPr>
              <a:t>, el más denso, acoge 3,3 millones de habitantes, que es el 79% de la población metropolitana, en un ámbito de 950 Km.². </a:t>
            </a:r>
          </a:p>
          <a:p>
            <a:pPr eaLnBrk="1" hangingPunct="1">
              <a:lnSpc>
                <a:spcPct val="80000"/>
              </a:lnSpc>
            </a:pPr>
            <a:r>
              <a:rPr lang="es-ES_tradnl" sz="1000" smtClean="0">
                <a:latin typeface="Arial" pitchFamily="34" charset="0"/>
              </a:rPr>
              <a:t>La </a:t>
            </a:r>
            <a:r>
              <a:rPr lang="es-ES_tradnl" sz="1000" b="1" smtClean="0">
                <a:latin typeface="Arial" pitchFamily="34" charset="0"/>
              </a:rPr>
              <a:t>Región Metropolitana de Barcelona</a:t>
            </a:r>
            <a:r>
              <a:rPr lang="es-ES_tradnl" sz="1000" smtClean="0">
                <a:latin typeface="Arial" pitchFamily="34" charset="0"/>
              </a:rPr>
              <a:t>  es la realidad económica y social en la que viven, trabajan y disfrutan de su tiempo libre </a:t>
            </a:r>
            <a:r>
              <a:rPr lang="es-ES_tradnl" sz="1000" smtClean="0">
                <a:solidFill>
                  <a:srgbClr val="FF3300"/>
                </a:solidFill>
                <a:latin typeface="Arial" pitchFamily="34" charset="0"/>
              </a:rPr>
              <a:t>4,3 millones de personas</a:t>
            </a:r>
            <a:r>
              <a:rPr lang="es-ES_tradnl" sz="1000" smtClean="0">
                <a:latin typeface="Arial" pitchFamily="34" charset="0"/>
              </a:rPr>
              <a:t>, en una superficie de </a:t>
            </a:r>
            <a:r>
              <a:rPr lang="es-ES_tradnl" sz="1000" smtClean="0">
                <a:solidFill>
                  <a:srgbClr val="FF3300"/>
                </a:solidFill>
                <a:latin typeface="Arial" pitchFamily="34" charset="0"/>
              </a:rPr>
              <a:t>3.236 Km2</a:t>
            </a:r>
            <a:r>
              <a:rPr lang="es-ES_tradnl" sz="1000" smtClean="0">
                <a:latin typeface="Arial" pitchFamily="34" charset="0"/>
              </a:rPr>
              <a:t>. </a:t>
            </a:r>
          </a:p>
          <a:p>
            <a:pPr eaLnBrk="1" hangingPunct="1">
              <a:lnSpc>
                <a:spcPct val="80000"/>
              </a:lnSpc>
            </a:pPr>
            <a:r>
              <a:rPr lang="es-ES_tradnl" sz="1000" smtClean="0">
                <a:latin typeface="Arial" pitchFamily="34" charset="0"/>
              </a:rPr>
              <a:t>Agrupa </a:t>
            </a:r>
            <a:r>
              <a:rPr lang="es-ES_tradnl" sz="1000" smtClean="0">
                <a:solidFill>
                  <a:srgbClr val="FF3300"/>
                </a:solidFill>
                <a:latin typeface="Arial" pitchFamily="34" charset="0"/>
              </a:rPr>
              <a:t>163 municipios en un radio de 30 a 45 Km de Barcelona</a:t>
            </a:r>
            <a:r>
              <a:rPr lang="es-ES_tradnl" sz="1000" smtClean="0">
                <a:latin typeface="Arial" pitchFamily="34" charset="0"/>
              </a:rPr>
              <a:t>.  </a:t>
            </a:r>
          </a:p>
          <a:p>
            <a:pPr eaLnBrk="1" hangingPunct="1">
              <a:lnSpc>
                <a:spcPct val="80000"/>
              </a:lnSpc>
            </a:pPr>
            <a:r>
              <a:rPr lang="es-ES_tradnl" sz="1000" smtClean="0">
                <a:latin typeface="Arial" pitchFamily="34" charset="0"/>
              </a:rPr>
              <a:t>La RMB es una metrópoli pluninuclear, con 6 ciudades de más de 100.000 habitantes (Hospitalet, Badalona, Santa Coloma, Sabadell, Tarrasa y Mataró), diversificada en su conjunto y muy especializada en las diversas ciudades que la componen. </a:t>
            </a:r>
          </a:p>
          <a:p>
            <a:pPr eaLnBrk="1" hangingPunct="1">
              <a:lnSpc>
                <a:spcPct val="80000"/>
              </a:lnSpc>
            </a:pPr>
            <a:r>
              <a:rPr lang="es-ES_tradnl" sz="1000" smtClean="0">
                <a:solidFill>
                  <a:srgbClr val="FF3300"/>
                </a:solidFill>
                <a:latin typeface="Arial" pitchFamily="34" charset="0"/>
              </a:rPr>
              <a:t>Es la sexta región</a:t>
            </a:r>
            <a:r>
              <a:rPr lang="es-ES_tradnl" sz="1000" smtClean="0">
                <a:latin typeface="Arial" pitchFamily="34" charset="0"/>
              </a:rPr>
              <a:t> metropolitana de la UE en dimensión demográfica, por detrás de Londres, París, Randstad, Ruhr y Madrid.  </a:t>
            </a:r>
          </a:p>
          <a:p>
            <a:pPr eaLnBrk="1" hangingPunct="1">
              <a:lnSpc>
                <a:spcPct val="80000"/>
              </a:lnSpc>
            </a:pPr>
            <a:r>
              <a:rPr lang="es-ES_tradnl" sz="1000" smtClean="0">
                <a:latin typeface="Arial" pitchFamily="34" charset="0"/>
              </a:rPr>
              <a:t>Forma parte de una región económica de 15 millones de personas,  en un radio de 300 kilómetros. </a:t>
            </a:r>
          </a:p>
          <a:p>
            <a:pPr eaLnBrk="1" hangingPunct="1">
              <a:lnSpc>
                <a:spcPct val="80000"/>
              </a:lnSpc>
            </a:pPr>
            <a:r>
              <a:rPr lang="es-ES_tradnl" sz="1000" smtClean="0">
                <a:latin typeface="Arial" pitchFamily="34" charset="0"/>
              </a:rPr>
              <a:t>Representa el 11% de la población de España, el 18% del PIB y el 25% de la producción industrial. Exporta el 22,5% del conjunto de exportaciones españolas (Madrid 10,83%)  y tiene unos niveles de renta por habitante que se sitúan ligeramente por encima de los valores medios de la UE(  21.389 €)  (aprox. 70% de la renta USA).  </a:t>
            </a:r>
          </a:p>
          <a:p>
            <a:pPr eaLnBrk="1" hangingPunct="1">
              <a:lnSpc>
                <a:spcPct val="80000"/>
              </a:lnSpc>
            </a:pPr>
            <a:r>
              <a:rPr lang="es-ES_tradnl" sz="1000" smtClean="0">
                <a:latin typeface="Arial" pitchFamily="34" charset="0"/>
              </a:rPr>
              <a:t>Tiene aproximadamente </a:t>
            </a:r>
            <a:r>
              <a:rPr lang="es-ES_tradnl" sz="1000" smtClean="0">
                <a:solidFill>
                  <a:srgbClr val="FF3300"/>
                </a:solidFill>
                <a:latin typeface="Arial" pitchFamily="34" charset="0"/>
              </a:rPr>
              <a:t>2 millones de empleos</a:t>
            </a:r>
            <a:r>
              <a:rPr lang="es-ES_tradnl" sz="1000" smtClean="0">
                <a:latin typeface="Arial" pitchFamily="34" charset="0"/>
              </a:rPr>
              <a:t> de los que 1,7 millones son empleos asalariados. Un 70% de estos corresponden al sector servicios, proporción que se sitúa en el 80% en el municipio de Barcelona.</a:t>
            </a:r>
          </a:p>
          <a:p>
            <a:pPr eaLnBrk="1" hangingPunct="1">
              <a:lnSpc>
                <a:spcPct val="80000"/>
              </a:lnSpc>
            </a:pPr>
            <a:r>
              <a:rPr lang="es-ES_tradnl" sz="1000" i="1" smtClean="0">
                <a:latin typeface="Arial" pitchFamily="34" charset="0"/>
              </a:rPr>
              <a:t>Catalunya está hoy un punto por encima (101) de la media europea (UE15, 21.258 €) en nivel de renta (21.389 €) y en 1989 estaba al 82,3.  (101% como el país Vasco y Baleares) (España 17.480 € 82%, Madrid 23.718 € 112%, Navarra 105%) (Las regiones más ricas, Londres 242%, Bruselas 217%, Luxemburgo 186%, Hamburgo 183%, París 154%).</a:t>
            </a:r>
            <a:r>
              <a:rPr lang="es-ES_tradnl" sz="1000" smtClean="0">
                <a:latin typeface="Arial" pitchFamily="34" charset="0"/>
              </a:rPr>
              <a:t>  </a:t>
            </a:r>
            <a:endParaRPr lang="ca-ES" sz="1000" smtClean="0">
              <a:latin typeface="Arial" pitchFamily="34" charset="0"/>
            </a:endParaRPr>
          </a:p>
          <a:p>
            <a:pPr eaLnBrk="1" hangingPunct="1">
              <a:lnSpc>
                <a:spcPct val="80000"/>
              </a:lnSpc>
            </a:pPr>
            <a:endParaRPr lang="es-ES" sz="100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917575"/>
            <a:fld id="{D3DDF168-C124-46C4-9220-29EBE3EECBE0}" type="slidenum">
              <a:rPr lang="es-ES" smtClean="0">
                <a:latin typeface="Arial" pitchFamily="34" charset="0"/>
              </a:rPr>
              <a:pPr defTabSz="917575"/>
              <a:t>8</a:t>
            </a:fld>
            <a:endParaRPr lang="es-ES" smtClean="0">
              <a:latin typeface="Arial" pitchFamily="34" charset="0"/>
            </a:endParaRPr>
          </a:p>
        </p:txBody>
      </p:sp>
      <p:sp>
        <p:nvSpPr>
          <p:cNvPr id="75779" name="Rectangle 2"/>
          <p:cNvSpPr>
            <a:spLocks noGrp="1" noRot="1" noChangeAspect="1" noChangeArrowheads="1" noTextEdit="1"/>
          </p:cNvSpPr>
          <p:nvPr>
            <p:ph type="sldImg"/>
          </p:nvPr>
        </p:nvSpPr>
        <p:spPr>
          <a:xfrm>
            <a:off x="957263" y="784225"/>
            <a:ext cx="4894262" cy="3671888"/>
          </a:xfrm>
          <a:ln/>
        </p:spPr>
      </p:sp>
      <p:sp>
        <p:nvSpPr>
          <p:cNvPr id="75780" name="Rectangle 3"/>
          <p:cNvSpPr>
            <a:spLocks noGrp="1" noChangeArrowheads="1"/>
          </p:cNvSpPr>
          <p:nvPr>
            <p:ph type="body" idx="1"/>
          </p:nvPr>
        </p:nvSpPr>
        <p:spPr>
          <a:xfrm>
            <a:off x="906463" y="4691063"/>
            <a:ext cx="4984750" cy="4837112"/>
          </a:xfrm>
          <a:noFill/>
          <a:ln/>
        </p:spPr>
        <p:txBody>
          <a:bodyPr/>
          <a:lstStyle/>
          <a:p>
            <a:pPr eaLnBrk="1" hangingPunct="1">
              <a:lnSpc>
                <a:spcPct val="80000"/>
              </a:lnSpc>
            </a:pPr>
            <a:r>
              <a:rPr lang="es-ES_tradnl" sz="1100" smtClean="0">
                <a:latin typeface="Arial" pitchFamily="34" charset="0"/>
              </a:rPr>
              <a:t>Este proceso se enmarca en la </a:t>
            </a:r>
            <a:r>
              <a:rPr lang="es-ES_tradnl" sz="1100" b="1" smtClean="0">
                <a:latin typeface="Arial" pitchFamily="34" charset="0"/>
              </a:rPr>
              <a:t>estrategia general de transformación del sector de Levante de la ciudad de Barcelona</a:t>
            </a:r>
            <a:r>
              <a:rPr lang="es-ES_tradnl" sz="1100" smtClean="0">
                <a:latin typeface="Arial" pitchFamily="34" charset="0"/>
              </a:rPr>
              <a:t>, donde se concentran las operaciones más importantes actualmente en curso: el </a:t>
            </a:r>
            <a:r>
              <a:rPr lang="es-ES_tradnl" sz="1100" b="1" smtClean="0">
                <a:latin typeface="Arial" pitchFamily="34" charset="0"/>
              </a:rPr>
              <a:t>Plan Sant Andreu-Sagrera</a:t>
            </a:r>
            <a:r>
              <a:rPr lang="es-ES_tradnl" sz="1100" smtClean="0">
                <a:latin typeface="Arial" pitchFamily="34" charset="0"/>
              </a:rPr>
              <a:t>, que pivota alrededor del proyecto de la nueva estación intermodal de la Sagrera, donde llegará el Tren de Alta Velocidad, las actuaciones de mejora urbana de la </a:t>
            </a:r>
            <a:r>
              <a:rPr lang="es-ES_tradnl" sz="1100" b="1" smtClean="0">
                <a:latin typeface="Arial" pitchFamily="34" charset="0"/>
              </a:rPr>
              <a:t>plaza de las Glorias</a:t>
            </a:r>
            <a:r>
              <a:rPr lang="es-ES_tradnl" sz="1100" smtClean="0">
                <a:latin typeface="Arial" pitchFamily="34" charset="0"/>
              </a:rPr>
              <a:t> y su entorno y las infraestructuras  asociadas al </a:t>
            </a:r>
            <a:r>
              <a:rPr lang="es-ES_tradnl" sz="1100" b="1" smtClean="0">
                <a:latin typeface="Arial" pitchFamily="34" charset="0"/>
              </a:rPr>
              <a:t>Forum Universal de las Culturas de 2004</a:t>
            </a:r>
            <a:r>
              <a:rPr lang="es-ES_tradnl" sz="1100" smtClean="0">
                <a:latin typeface="Arial" pitchFamily="34" charset="0"/>
              </a:rPr>
              <a:t>. </a:t>
            </a:r>
            <a:endParaRPr lang="es-ES" sz="1100" smtClean="0">
              <a:latin typeface="Arial" pitchFamily="34" charset="0"/>
            </a:endParaRPr>
          </a:p>
          <a:p>
            <a:pPr eaLnBrk="1" hangingPunct="1">
              <a:lnSpc>
                <a:spcPct val="80000"/>
              </a:lnSpc>
            </a:pPr>
            <a:endParaRPr lang="es-ES_tradnl" sz="1100" smtClean="0">
              <a:latin typeface="Arial" pitchFamily="34" charset="0"/>
            </a:endParaRPr>
          </a:p>
          <a:p>
            <a:pPr eaLnBrk="1" hangingPunct="1">
              <a:lnSpc>
                <a:spcPct val="70000"/>
              </a:lnSpc>
            </a:pPr>
            <a:endParaRPr lang="ca-E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2" descr="fondosdiapo"/>
          <p:cNvPicPr>
            <a:picLocks noChangeAspect="1" noChangeArrowheads="1"/>
          </p:cNvPicPr>
          <p:nvPr userDrawn="1"/>
        </p:nvPicPr>
        <p:blipFill>
          <a:blip r:embed="rId15"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image" Target="../media/image38.wmf"/></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5.xml"/><Relationship Id="rId7"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714480" y="2786058"/>
            <a:ext cx="6072230" cy="1061829"/>
          </a:xfrm>
          <a:prstGeom prst="rect">
            <a:avLst/>
          </a:prstGeom>
          <a:noFill/>
          <a:ln w="9525">
            <a:noFill/>
            <a:miter lim="800000"/>
            <a:headEnd/>
            <a:tailEnd/>
          </a:ln>
        </p:spPr>
        <p:txBody>
          <a:bodyPr wrap="square">
            <a:spAutoFit/>
          </a:bodyPr>
          <a:lstStyle/>
          <a:p>
            <a:pPr>
              <a:spcBef>
                <a:spcPct val="50000"/>
              </a:spcBef>
              <a:buClr>
                <a:srgbClr val="336699"/>
              </a:buClr>
              <a:buSzPct val="120000"/>
              <a:buFont typeface="Wingdings 2" pitchFamily="18" charset="2"/>
              <a:buNone/>
            </a:pPr>
            <a:r>
              <a:rPr lang="en-US" b="1" dirty="0" smtClean="0">
                <a:latin typeface="Arial Unicode MS" pitchFamily="34" charset="-128"/>
              </a:rPr>
              <a:t>Revitalization of Old Industrial Districts: Complex Effect for City and Developer. </a:t>
            </a:r>
          </a:p>
          <a:p>
            <a:pPr>
              <a:spcBef>
                <a:spcPct val="50000"/>
              </a:spcBef>
              <a:buClr>
                <a:srgbClr val="336699"/>
              </a:buClr>
              <a:buSzPct val="120000"/>
              <a:buFont typeface="Wingdings 2" pitchFamily="18" charset="2"/>
              <a:buNone/>
            </a:pPr>
            <a:r>
              <a:rPr lang="en-US" b="1" dirty="0" smtClean="0">
                <a:latin typeface="Arial Unicode MS" pitchFamily="34" charset="-128"/>
              </a:rPr>
              <a:t>The 22@ Project. Barcelona</a:t>
            </a:r>
            <a:endParaRPr lang="en-US" b="1" dirty="0">
              <a:latin typeface="Arial Unicode MS" pitchFamily="34" charset="-128"/>
            </a:endParaRPr>
          </a:p>
        </p:txBody>
      </p:sp>
      <p:cxnSp>
        <p:nvCxnSpPr>
          <p:cNvPr id="8" name="7 Conector recto"/>
          <p:cNvCxnSpPr/>
          <p:nvPr/>
        </p:nvCxnSpPr>
        <p:spPr>
          <a:xfrm>
            <a:off x="1857356" y="3929066"/>
            <a:ext cx="5572164" cy="0"/>
          </a:xfrm>
          <a:prstGeom prst="line">
            <a:avLst/>
          </a:prstGeom>
          <a:ln>
            <a:solidFill>
              <a:srgbClr val="078BA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1785918" y="4068553"/>
            <a:ext cx="6072230" cy="830997"/>
          </a:xfrm>
          <a:prstGeom prst="rect">
            <a:avLst/>
          </a:prstGeom>
          <a:noFill/>
          <a:ln w="9525">
            <a:noFill/>
            <a:miter lim="800000"/>
            <a:headEnd/>
            <a:tailEnd/>
          </a:ln>
        </p:spPr>
        <p:txBody>
          <a:bodyPr wrap="square">
            <a:spAutoFit/>
          </a:bodyPr>
          <a:lstStyle/>
          <a:p>
            <a:pPr>
              <a:spcBef>
                <a:spcPts val="0"/>
              </a:spcBef>
              <a:buClr>
                <a:srgbClr val="336699"/>
              </a:buClr>
              <a:buSzPct val="120000"/>
              <a:buFont typeface="Wingdings 2" pitchFamily="18" charset="2"/>
              <a:buNone/>
            </a:pPr>
            <a:r>
              <a:rPr lang="en-US" sz="1600" dirty="0" smtClean="0">
                <a:latin typeface="Arial Unicode MS" pitchFamily="34" charset="-128"/>
              </a:rPr>
              <a:t>Juan Carlos </a:t>
            </a:r>
            <a:r>
              <a:rPr lang="en-US" sz="1600" dirty="0" err="1" smtClean="0">
                <a:latin typeface="Arial Unicode MS" pitchFamily="34" charset="-128"/>
              </a:rPr>
              <a:t>Belloso</a:t>
            </a:r>
            <a:endParaRPr lang="en-US" sz="1600" dirty="0" smtClean="0">
              <a:latin typeface="Arial Unicode MS" pitchFamily="34" charset="-128"/>
            </a:endParaRPr>
          </a:p>
          <a:p>
            <a:pPr>
              <a:spcBef>
                <a:spcPts val="0"/>
              </a:spcBef>
              <a:buClr>
                <a:srgbClr val="336699"/>
              </a:buClr>
              <a:buSzPct val="120000"/>
              <a:buFont typeface="Wingdings 2" pitchFamily="18" charset="2"/>
              <a:buNone/>
            </a:pPr>
            <a:r>
              <a:rPr lang="en-US" sz="1600" dirty="0" smtClean="0">
                <a:latin typeface="Arial Unicode MS" pitchFamily="34" charset="-128"/>
              </a:rPr>
              <a:t>City Marketing &amp; Development Congress (CMDC)</a:t>
            </a:r>
          </a:p>
          <a:p>
            <a:pPr>
              <a:spcBef>
                <a:spcPts val="0"/>
              </a:spcBef>
              <a:buClr>
                <a:srgbClr val="336699"/>
              </a:buClr>
              <a:buSzPct val="120000"/>
              <a:buFont typeface="Wingdings 2" pitchFamily="18" charset="2"/>
              <a:buNone/>
            </a:pPr>
            <a:r>
              <a:rPr lang="en-US" sz="1600" dirty="0" smtClean="0">
                <a:latin typeface="Arial Unicode MS" pitchFamily="34" charset="-128"/>
              </a:rPr>
              <a:t>April, 28-29, 2010 - Moscow</a:t>
            </a:r>
            <a:endParaRPr lang="en-US" sz="1600" dirty="0">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cstate="print"/>
          <a:srcRect/>
          <a:stretch>
            <a:fillRect/>
          </a:stretch>
        </p:blipFill>
        <p:spPr bwMode="auto">
          <a:xfrm>
            <a:off x="152400" y="1108075"/>
            <a:ext cx="8289925" cy="5340350"/>
          </a:xfrm>
          <a:prstGeom prst="rect">
            <a:avLst/>
          </a:prstGeom>
          <a:noFill/>
          <a:ln w="9525">
            <a:noFill/>
            <a:miter lim="800000"/>
            <a:headEnd/>
            <a:tailEnd/>
          </a:ln>
        </p:spPr>
      </p:pic>
      <p:sp>
        <p:nvSpPr>
          <p:cNvPr id="20483" name="Text Box 2"/>
          <p:cNvSpPr txBox="1">
            <a:spLocks noChangeArrowheads="1"/>
          </p:cNvSpPr>
          <p:nvPr/>
        </p:nvSpPr>
        <p:spPr bwMode="auto">
          <a:xfrm>
            <a:off x="609600" y="592138"/>
            <a:ext cx="7848600" cy="369887"/>
          </a:xfrm>
          <a:prstGeom prst="rect">
            <a:avLst/>
          </a:prstGeom>
          <a:noFill/>
          <a:ln w="9525">
            <a:noFill/>
            <a:miter lim="800000"/>
            <a:headEnd/>
            <a:tailEnd/>
          </a:ln>
        </p:spPr>
        <p:txBody>
          <a:bodyPr>
            <a:spAutoFit/>
          </a:bodyPr>
          <a:lstStyle/>
          <a:p>
            <a:r>
              <a:rPr lang="en-US" dirty="0">
                <a:latin typeface="Arial Unicode MS" pitchFamily="34" charset="-128"/>
              </a:rPr>
              <a:t>22@Barcelona, included in the </a:t>
            </a:r>
            <a:r>
              <a:rPr lang="en-US" dirty="0" err="1">
                <a:latin typeface="Arial Unicode MS" pitchFamily="34" charset="-128"/>
              </a:rPr>
              <a:t>Ensanche’s</a:t>
            </a:r>
            <a:r>
              <a:rPr lang="en-US" dirty="0">
                <a:latin typeface="Arial Unicode MS" pitchFamily="34" charset="-128"/>
              </a:rPr>
              <a:t> plan (1859)</a:t>
            </a: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9"/>
          <p:cNvGrpSpPr>
            <a:grpSpLocks/>
          </p:cNvGrpSpPr>
          <p:nvPr/>
        </p:nvGrpSpPr>
        <p:grpSpPr bwMode="auto">
          <a:xfrm>
            <a:off x="152400" y="1111250"/>
            <a:ext cx="8291513" cy="5362575"/>
            <a:chOff x="96" y="720"/>
            <a:chExt cx="5223" cy="3226"/>
          </a:xfrm>
        </p:grpSpPr>
        <p:pic>
          <p:nvPicPr>
            <p:cNvPr id="23556" name="Picture 4" descr="Històric005"/>
            <p:cNvPicPr>
              <a:picLocks noChangeAspect="1" noChangeArrowheads="1"/>
            </p:cNvPicPr>
            <p:nvPr/>
          </p:nvPicPr>
          <p:blipFill>
            <a:blip r:embed="rId3" cstate="print"/>
            <a:srcRect/>
            <a:stretch>
              <a:fillRect/>
            </a:stretch>
          </p:blipFill>
          <p:spPr bwMode="auto">
            <a:xfrm>
              <a:off x="96" y="720"/>
              <a:ext cx="2682" cy="1728"/>
            </a:xfrm>
            <a:prstGeom prst="rect">
              <a:avLst/>
            </a:prstGeom>
            <a:noFill/>
            <a:ln w="9525">
              <a:noFill/>
              <a:miter lim="800000"/>
              <a:headEnd/>
              <a:tailEnd/>
            </a:ln>
          </p:spPr>
        </p:pic>
        <p:pic>
          <p:nvPicPr>
            <p:cNvPr id="23557" name="Picture 5" descr="Històric020"/>
            <p:cNvPicPr>
              <a:picLocks noChangeAspect="1" noChangeArrowheads="1"/>
            </p:cNvPicPr>
            <p:nvPr/>
          </p:nvPicPr>
          <p:blipFill>
            <a:blip r:embed="rId4" cstate="print"/>
            <a:srcRect/>
            <a:stretch>
              <a:fillRect/>
            </a:stretch>
          </p:blipFill>
          <p:spPr bwMode="auto">
            <a:xfrm>
              <a:off x="2726" y="720"/>
              <a:ext cx="2593" cy="1686"/>
            </a:xfrm>
            <a:prstGeom prst="rect">
              <a:avLst/>
            </a:prstGeom>
            <a:noFill/>
            <a:ln w="9525">
              <a:noFill/>
              <a:miter lim="800000"/>
              <a:headEnd/>
              <a:tailEnd/>
            </a:ln>
          </p:spPr>
        </p:pic>
        <p:pic>
          <p:nvPicPr>
            <p:cNvPr id="23558" name="Picture 6" descr="Històric011"/>
            <p:cNvPicPr>
              <a:picLocks noChangeAspect="1" noChangeArrowheads="1"/>
            </p:cNvPicPr>
            <p:nvPr/>
          </p:nvPicPr>
          <p:blipFill>
            <a:blip r:embed="rId5" cstate="print"/>
            <a:srcRect/>
            <a:stretch>
              <a:fillRect/>
            </a:stretch>
          </p:blipFill>
          <p:spPr bwMode="auto">
            <a:xfrm>
              <a:off x="2685" y="2408"/>
              <a:ext cx="2634" cy="1532"/>
            </a:xfrm>
            <a:prstGeom prst="rect">
              <a:avLst/>
            </a:prstGeom>
            <a:noFill/>
            <a:ln w="9525">
              <a:noFill/>
              <a:miter lim="800000"/>
              <a:headEnd/>
              <a:tailEnd/>
            </a:ln>
          </p:spPr>
        </p:pic>
        <p:pic>
          <p:nvPicPr>
            <p:cNvPr id="23559" name="Picture 7" descr="saladrigas"/>
            <p:cNvPicPr>
              <a:picLocks noChangeAspect="1" noChangeArrowheads="1"/>
            </p:cNvPicPr>
            <p:nvPr/>
          </p:nvPicPr>
          <p:blipFill>
            <a:blip r:embed="rId6" cstate="print"/>
            <a:srcRect/>
            <a:stretch>
              <a:fillRect/>
            </a:stretch>
          </p:blipFill>
          <p:spPr bwMode="auto">
            <a:xfrm>
              <a:off x="96" y="2403"/>
              <a:ext cx="2634" cy="1543"/>
            </a:xfrm>
            <a:prstGeom prst="rect">
              <a:avLst/>
            </a:prstGeom>
            <a:noFill/>
            <a:ln w="9525">
              <a:noFill/>
              <a:miter lim="800000"/>
              <a:headEnd/>
              <a:tailEnd/>
            </a:ln>
          </p:spPr>
        </p:pic>
      </p:grpSp>
      <p:sp>
        <p:nvSpPr>
          <p:cNvPr id="23555"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_tradnl" dirty="0">
                <a:latin typeface="Arial Unicode MS" pitchFamily="34" charset="-128"/>
              </a:rPr>
              <a:t>1860 - 1960: </a:t>
            </a:r>
            <a:r>
              <a:rPr lang="es-ES_tradnl" dirty="0" err="1">
                <a:latin typeface="Arial Unicode MS" pitchFamily="34" charset="-128"/>
              </a:rPr>
              <a:t>the</a:t>
            </a:r>
            <a:r>
              <a:rPr lang="es-ES_tradnl" dirty="0">
                <a:latin typeface="Arial Unicode MS" pitchFamily="34" charset="-128"/>
              </a:rPr>
              <a:t> “</a:t>
            </a:r>
            <a:r>
              <a:rPr lang="es-ES_tradnl" dirty="0" err="1">
                <a:latin typeface="Arial Unicode MS" pitchFamily="34" charset="-128"/>
              </a:rPr>
              <a:t>Catalan</a:t>
            </a:r>
            <a:r>
              <a:rPr lang="es-ES_tradnl" dirty="0">
                <a:latin typeface="Arial Unicode MS" pitchFamily="34" charset="-128"/>
              </a:rPr>
              <a:t> Manchester”</a:t>
            </a: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04"/>
          <p:cNvPicPr>
            <a:picLocks noChangeAspect="1" noChangeArrowheads="1"/>
          </p:cNvPicPr>
          <p:nvPr/>
        </p:nvPicPr>
        <p:blipFill>
          <a:blip r:embed="rId3" cstate="print"/>
          <a:srcRect/>
          <a:stretch>
            <a:fillRect/>
          </a:stretch>
        </p:blipFill>
        <p:spPr bwMode="auto">
          <a:xfrm>
            <a:off x="152400" y="1108075"/>
            <a:ext cx="8305800" cy="5362575"/>
          </a:xfrm>
          <a:prstGeom prst="rect">
            <a:avLst/>
          </a:prstGeom>
          <a:noFill/>
          <a:ln w="9525">
            <a:noFill/>
            <a:miter lim="800000"/>
            <a:headEnd/>
            <a:tailEnd/>
          </a:ln>
        </p:spPr>
      </p:pic>
      <p:sp>
        <p:nvSpPr>
          <p:cNvPr id="24579"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_tradnl" dirty="0">
                <a:latin typeface="Arial Unicode MS" pitchFamily="34" charset="-128"/>
              </a:rPr>
              <a:t>1960 - 1990: </a:t>
            </a:r>
            <a:r>
              <a:rPr lang="es-ES_tradnl" dirty="0" err="1">
                <a:latin typeface="Arial Unicode MS" pitchFamily="34" charset="-128"/>
              </a:rPr>
              <a:t>obsolescence</a:t>
            </a:r>
            <a:r>
              <a:rPr lang="es-ES_tradnl" dirty="0">
                <a:latin typeface="Arial Unicode MS" pitchFamily="34" charset="-128"/>
              </a:rPr>
              <a:t> and </a:t>
            </a:r>
            <a:r>
              <a:rPr lang="es-ES_tradnl" dirty="0" err="1">
                <a:latin typeface="Arial Unicode MS" pitchFamily="34" charset="-128"/>
              </a:rPr>
              <a:t>degradation</a:t>
            </a:r>
            <a:endParaRPr lang="es-ES_tradnl" dirty="0">
              <a:latin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06"/>
          <p:cNvPicPr>
            <a:picLocks noChangeAspect="1" noChangeArrowheads="1"/>
          </p:cNvPicPr>
          <p:nvPr/>
        </p:nvPicPr>
        <p:blipFill>
          <a:blip r:embed="rId3" cstate="print"/>
          <a:srcRect/>
          <a:stretch>
            <a:fillRect/>
          </a:stretch>
        </p:blipFill>
        <p:spPr bwMode="auto">
          <a:xfrm>
            <a:off x="150813" y="1114425"/>
            <a:ext cx="8291512" cy="5337175"/>
          </a:xfrm>
          <a:prstGeom prst="rect">
            <a:avLst/>
          </a:prstGeom>
          <a:noFill/>
          <a:ln w="9525">
            <a:noFill/>
            <a:miter lim="800000"/>
            <a:headEnd/>
            <a:tailEnd/>
          </a:ln>
        </p:spPr>
      </p:pic>
      <p:sp>
        <p:nvSpPr>
          <p:cNvPr id="21507"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_tradnl" dirty="0">
                <a:latin typeface="Arial Unicode MS" pitchFamily="34" charset="-128"/>
              </a:rPr>
              <a:t>1986 - 1992: </a:t>
            </a:r>
            <a:r>
              <a:rPr lang="es-ES_tradnl" dirty="0" err="1">
                <a:latin typeface="Arial Unicode MS" pitchFamily="34" charset="-128"/>
              </a:rPr>
              <a:t>the</a:t>
            </a:r>
            <a:r>
              <a:rPr lang="es-ES_tradnl" dirty="0">
                <a:latin typeface="Arial Unicode MS" pitchFamily="34" charset="-128"/>
              </a:rPr>
              <a:t> </a:t>
            </a:r>
            <a:r>
              <a:rPr lang="es-ES_tradnl" dirty="0" err="1">
                <a:latin typeface="Arial Unicode MS" pitchFamily="34" charset="-128"/>
              </a:rPr>
              <a:t>opening</a:t>
            </a:r>
            <a:r>
              <a:rPr lang="es-ES_tradnl" dirty="0">
                <a:latin typeface="Arial Unicode MS" pitchFamily="34" charset="-128"/>
              </a:rPr>
              <a:t> of </a:t>
            </a:r>
            <a:r>
              <a:rPr lang="es-ES_tradnl" dirty="0" err="1">
                <a:latin typeface="Arial Unicode MS" pitchFamily="34" charset="-128"/>
              </a:rPr>
              <a:t>the</a:t>
            </a:r>
            <a:r>
              <a:rPr lang="es-ES_tradnl" dirty="0">
                <a:latin typeface="Arial Unicode MS" pitchFamily="34" charset="-128"/>
              </a:rPr>
              <a:t> </a:t>
            </a:r>
            <a:r>
              <a:rPr lang="es-ES_tradnl" dirty="0" err="1">
                <a:latin typeface="Arial Unicode MS" pitchFamily="34" charset="-128"/>
              </a:rPr>
              <a:t>waterfront</a:t>
            </a:r>
            <a:endParaRPr lang="es-ES_tradnl" dirty="0">
              <a:latin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7"/>
          <p:cNvPicPr>
            <a:picLocks noChangeAspect="1" noChangeArrowheads="1"/>
          </p:cNvPicPr>
          <p:nvPr/>
        </p:nvPicPr>
        <p:blipFill>
          <a:blip r:embed="rId3" cstate="print"/>
          <a:srcRect/>
          <a:stretch>
            <a:fillRect/>
          </a:stretch>
        </p:blipFill>
        <p:spPr bwMode="auto">
          <a:xfrm>
            <a:off x="152400" y="1114425"/>
            <a:ext cx="8291513" cy="5334000"/>
          </a:xfrm>
          <a:prstGeom prst="rect">
            <a:avLst/>
          </a:prstGeom>
          <a:noFill/>
          <a:ln w="9525">
            <a:noFill/>
            <a:miter lim="800000"/>
            <a:headEnd/>
            <a:tailEnd/>
          </a:ln>
        </p:spPr>
      </p:pic>
      <p:sp>
        <p:nvSpPr>
          <p:cNvPr id="22531"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_tradnl" dirty="0">
                <a:latin typeface="Arial Unicode MS" pitchFamily="34" charset="-128"/>
              </a:rPr>
              <a:t>1996 - 1999: </a:t>
            </a:r>
            <a:r>
              <a:rPr lang="es-ES_tradnl" dirty="0" err="1">
                <a:latin typeface="Arial Unicode MS" pitchFamily="34" charset="-128"/>
              </a:rPr>
              <a:t>the</a:t>
            </a:r>
            <a:r>
              <a:rPr lang="es-ES_tradnl" dirty="0">
                <a:latin typeface="Arial Unicode MS" pitchFamily="34" charset="-128"/>
              </a:rPr>
              <a:t> </a:t>
            </a:r>
            <a:r>
              <a:rPr lang="es-ES_tradnl" dirty="0" err="1">
                <a:latin typeface="Arial Unicode MS" pitchFamily="34" charset="-128"/>
              </a:rPr>
              <a:t>opening</a:t>
            </a:r>
            <a:r>
              <a:rPr lang="es-ES_tradnl" dirty="0">
                <a:latin typeface="Arial Unicode MS" pitchFamily="34" charset="-128"/>
              </a:rPr>
              <a:t> of Diagonal </a:t>
            </a:r>
            <a:r>
              <a:rPr lang="es-ES_tradnl" dirty="0" err="1">
                <a:latin typeface="Arial Unicode MS" pitchFamily="34" charset="-128"/>
              </a:rPr>
              <a:t>Avenue</a:t>
            </a:r>
            <a:endParaRPr lang="es-ES_tradnl" dirty="0">
              <a:latin typeface="Arial Unicode MS" pitchFamily="34" charset="-128"/>
            </a:endParaRPr>
          </a:p>
        </p:txBody>
      </p:sp>
      <p:sp>
        <p:nvSpPr>
          <p:cNvPr id="22532" name="12 Rectángulo"/>
          <p:cNvSpPr>
            <a:spLocks noChangeArrowheads="1"/>
          </p:cNvSpPr>
          <p:nvPr/>
        </p:nvSpPr>
        <p:spPr bwMode="auto">
          <a:xfrm>
            <a:off x="6672263" y="1285875"/>
            <a:ext cx="1785937" cy="357188"/>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22533" name="12 Rectángulo"/>
          <p:cNvSpPr>
            <a:spLocks noChangeArrowheads="1"/>
          </p:cNvSpPr>
          <p:nvPr/>
        </p:nvSpPr>
        <p:spPr bwMode="auto">
          <a:xfrm>
            <a:off x="6611938" y="1219200"/>
            <a:ext cx="1785937" cy="357188"/>
          </a:xfrm>
          <a:prstGeom prst="rect">
            <a:avLst/>
          </a:prstGeom>
          <a:solidFill>
            <a:srgbClr val="078BA6"/>
          </a:solidFill>
          <a:ln w="19050" algn="ctr">
            <a:noFill/>
            <a:round/>
            <a:headEnd/>
            <a:tailEnd/>
          </a:ln>
        </p:spPr>
        <p:txBody>
          <a:bodyPr wrap="none" anchor="ctr"/>
          <a:lstStyle/>
          <a:p>
            <a:pPr algn="ctr"/>
            <a:r>
              <a:rPr lang="es-ES" sz="1600">
                <a:solidFill>
                  <a:schemeClr val="bg1"/>
                </a:solidFill>
                <a:latin typeface="Arial Unicode MS" pitchFamily="34" charset="-128"/>
              </a:rPr>
              <a:t>February 1999</a:t>
            </a:r>
            <a:endParaRPr lang="es-ES" sz="900">
              <a:solidFill>
                <a:schemeClr val="bg1"/>
              </a:solidFill>
              <a:latin typeface="Arial Unicode MS" pitchFamily="34" charset="-128"/>
            </a:endParaRPr>
          </a:p>
        </p:txBody>
      </p:sp>
      <p:sp>
        <p:nvSpPr>
          <p:cNvPr id="22534" name="12 Rectángulo"/>
          <p:cNvSpPr>
            <a:spLocks noChangeArrowheads="1"/>
          </p:cNvSpPr>
          <p:nvPr/>
        </p:nvSpPr>
        <p:spPr bwMode="auto">
          <a:xfrm>
            <a:off x="2422525" y="1285875"/>
            <a:ext cx="1785938" cy="357188"/>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22535" name="12 Rectángulo"/>
          <p:cNvSpPr>
            <a:spLocks noChangeArrowheads="1"/>
          </p:cNvSpPr>
          <p:nvPr/>
        </p:nvSpPr>
        <p:spPr bwMode="auto">
          <a:xfrm>
            <a:off x="2362200" y="1219200"/>
            <a:ext cx="1785938" cy="357188"/>
          </a:xfrm>
          <a:prstGeom prst="rect">
            <a:avLst/>
          </a:prstGeom>
          <a:solidFill>
            <a:srgbClr val="078BA6"/>
          </a:solidFill>
          <a:ln w="19050" algn="ctr">
            <a:noFill/>
            <a:round/>
            <a:headEnd/>
            <a:tailEnd/>
          </a:ln>
        </p:spPr>
        <p:txBody>
          <a:bodyPr wrap="none" anchor="ctr"/>
          <a:lstStyle/>
          <a:p>
            <a:pPr algn="ctr"/>
            <a:r>
              <a:rPr lang="es-ES" sz="1600">
                <a:solidFill>
                  <a:schemeClr val="bg1"/>
                </a:solidFill>
                <a:latin typeface="Arial Unicode MS" pitchFamily="34" charset="-128"/>
              </a:rPr>
              <a:t>February 1996</a:t>
            </a:r>
            <a:endParaRPr lang="es-ES" sz="900">
              <a:solidFill>
                <a:schemeClr val="bg1"/>
              </a:solidFill>
              <a:latin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3962400" y="4043363"/>
            <a:ext cx="4343400" cy="439737"/>
          </a:xfrm>
          <a:prstGeom prst="rect">
            <a:avLst/>
          </a:prstGeom>
          <a:noFill/>
          <a:ln w="9525">
            <a:noFill/>
            <a:miter lim="800000"/>
            <a:headEnd/>
            <a:tailEnd/>
          </a:ln>
        </p:spPr>
        <p:txBody>
          <a:bodyPr>
            <a:spAutoFit/>
          </a:bodyPr>
          <a:lstStyle/>
          <a:p>
            <a:pPr>
              <a:lnSpc>
                <a:spcPct val="140000"/>
              </a:lnSpc>
              <a:spcBef>
                <a:spcPct val="50000"/>
              </a:spcBef>
              <a:buClr>
                <a:srgbClr val="336699"/>
              </a:buClr>
              <a:buSzPct val="120000"/>
              <a:buFont typeface="Wingdings 2" pitchFamily="18" charset="2"/>
              <a:buNone/>
            </a:pPr>
            <a:r>
              <a:rPr lang="en-US">
                <a:latin typeface="Arial Unicode MS" pitchFamily="34" charset="-128"/>
              </a:rPr>
              <a:t>22@Barcelona: </a:t>
            </a:r>
            <a:r>
              <a:rPr lang="en-US" b="1">
                <a:latin typeface="Arial Unicode MS" pitchFamily="34" charset="-128"/>
              </a:rPr>
              <a:t>the innovation district</a:t>
            </a:r>
          </a:p>
        </p:txBody>
      </p:sp>
      <p:sp>
        <p:nvSpPr>
          <p:cNvPr id="106499" name="Freeform 3"/>
          <p:cNvSpPr>
            <a:spLocks/>
          </p:cNvSpPr>
          <p:nvPr/>
        </p:nvSpPr>
        <p:spPr bwMode="auto">
          <a:xfrm>
            <a:off x="4051300" y="4495800"/>
            <a:ext cx="3959225"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25604" name="Rectangle 4"/>
          <p:cNvSpPr>
            <a:spLocks noChangeArrowheads="1"/>
          </p:cNvSpPr>
          <p:nvPr/>
        </p:nvSpPr>
        <p:spPr bwMode="auto">
          <a:xfrm>
            <a:off x="3679825" y="4043363"/>
            <a:ext cx="311150" cy="520700"/>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b="1">
                <a:latin typeface="Arial Unicode MS" pitchFamily="34" charset="-128"/>
              </a:rPr>
              <a:t>3</a:t>
            </a:r>
          </a:p>
        </p:txBody>
      </p:sp>
      <p:sp>
        <p:nvSpPr>
          <p:cNvPr id="106501" name="Line 5"/>
          <p:cNvSpPr>
            <a:spLocks noChangeShapeType="1"/>
          </p:cNvSpPr>
          <p:nvPr/>
        </p:nvSpPr>
        <p:spPr bwMode="auto">
          <a:xfrm flipH="1">
            <a:off x="3657600" y="4495800"/>
            <a:ext cx="228600" cy="0"/>
          </a:xfrm>
          <a:prstGeom prst="line">
            <a:avLst/>
          </a:prstGeom>
          <a:noFill/>
          <a:ln w="25400">
            <a:solidFill>
              <a:srgbClr val="078BA6"/>
            </a:solidFill>
            <a:round/>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650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49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06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autoUpdateAnimBg="0"/>
      <p:bldP spid="106499" grpId="0" animBg="1"/>
      <p:bldP spid="10650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ChangeAspect="1" noChangeArrowheads="1"/>
          </p:cNvPicPr>
          <p:nvPr/>
        </p:nvPicPr>
        <p:blipFill>
          <a:blip r:embed="rId3" cstate="print"/>
          <a:srcRect/>
          <a:stretch>
            <a:fillRect/>
          </a:stretch>
        </p:blipFill>
        <p:spPr bwMode="auto">
          <a:xfrm>
            <a:off x="152400" y="1160463"/>
            <a:ext cx="8289925" cy="5340350"/>
          </a:xfrm>
          <a:prstGeom prst="rect">
            <a:avLst/>
          </a:prstGeom>
          <a:noFill/>
          <a:ln w="9525">
            <a:noFill/>
            <a:miter lim="800000"/>
            <a:headEnd/>
            <a:tailEnd/>
          </a:ln>
        </p:spPr>
      </p:pic>
      <p:sp>
        <p:nvSpPr>
          <p:cNvPr id="26627"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dirty="0">
                <a:solidFill>
                  <a:schemeClr val="tx2"/>
                </a:solidFill>
                <a:latin typeface="Arial Unicode MS" pitchFamily="34" charset="-128"/>
              </a:rPr>
              <a:t>1998: </a:t>
            </a:r>
            <a:r>
              <a:rPr lang="es-ES" dirty="0" err="1">
                <a:solidFill>
                  <a:schemeClr val="tx2"/>
                </a:solidFill>
                <a:latin typeface="Arial Unicode MS" pitchFamily="34" charset="-128"/>
              </a:rPr>
              <a:t>the</a:t>
            </a:r>
            <a:r>
              <a:rPr lang="es-ES" dirty="0">
                <a:solidFill>
                  <a:schemeClr val="tx2"/>
                </a:solidFill>
                <a:latin typeface="Arial Unicode MS" pitchFamily="34" charset="-128"/>
              </a:rPr>
              <a:t> debate </a:t>
            </a:r>
            <a:r>
              <a:rPr lang="es-ES" dirty="0" err="1">
                <a:solidFill>
                  <a:schemeClr val="tx2"/>
                </a:solidFill>
                <a:latin typeface="Arial Unicode MS" pitchFamily="34" charset="-128"/>
              </a:rPr>
              <a:t>about</a:t>
            </a:r>
            <a:r>
              <a:rPr lang="es-ES" dirty="0">
                <a:solidFill>
                  <a:schemeClr val="tx2"/>
                </a:solidFill>
                <a:latin typeface="Arial Unicode MS" pitchFamily="34" charset="-128"/>
              </a:rPr>
              <a:t> </a:t>
            </a:r>
            <a:r>
              <a:rPr lang="es-ES" dirty="0" err="1">
                <a:solidFill>
                  <a:schemeClr val="tx2"/>
                </a:solidFill>
                <a:latin typeface="Arial Unicode MS" pitchFamily="34" charset="-128"/>
              </a:rPr>
              <a:t>the</a:t>
            </a:r>
            <a:r>
              <a:rPr lang="es-ES" dirty="0">
                <a:solidFill>
                  <a:schemeClr val="tx2"/>
                </a:solidFill>
                <a:latin typeface="Arial Unicode MS" pitchFamily="34" charset="-128"/>
              </a:rPr>
              <a:t> </a:t>
            </a:r>
            <a:r>
              <a:rPr lang="es-ES" dirty="0" err="1">
                <a:solidFill>
                  <a:schemeClr val="tx2"/>
                </a:solidFill>
                <a:latin typeface="Arial Unicode MS" pitchFamily="34" charset="-128"/>
              </a:rPr>
              <a:t>future</a:t>
            </a:r>
            <a:r>
              <a:rPr lang="es-ES" dirty="0">
                <a:solidFill>
                  <a:schemeClr val="tx2"/>
                </a:solidFill>
                <a:latin typeface="Arial Unicode MS" pitchFamily="34" charset="-128"/>
              </a:rPr>
              <a:t> of </a:t>
            </a:r>
            <a:r>
              <a:rPr lang="es-ES" dirty="0" err="1">
                <a:solidFill>
                  <a:schemeClr val="tx2"/>
                </a:solidFill>
                <a:latin typeface="Arial Unicode MS" pitchFamily="34" charset="-128"/>
              </a:rPr>
              <a:t>the</a:t>
            </a:r>
            <a:r>
              <a:rPr lang="es-ES" dirty="0">
                <a:solidFill>
                  <a:schemeClr val="tx2"/>
                </a:solidFill>
                <a:latin typeface="Arial Unicode MS" pitchFamily="34" charset="-128"/>
              </a:rPr>
              <a:t> industrial </a:t>
            </a:r>
            <a:r>
              <a:rPr lang="es-ES" dirty="0" err="1">
                <a:solidFill>
                  <a:schemeClr val="tx2"/>
                </a:solidFill>
                <a:latin typeface="Arial Unicode MS" pitchFamily="34" charset="-128"/>
              </a:rPr>
              <a:t>areas</a:t>
            </a:r>
            <a:endParaRPr lang="es-ES" altLang="zh-CN" dirty="0">
              <a:solidFill>
                <a:schemeClr val="tx2"/>
              </a:solidFill>
              <a:latin typeface="Arial Unicode MS" pitchFamily="34" charset="-128"/>
              <a:ea typeface="宋体" pitchFamily="2" charset="-122"/>
            </a:endParaRPr>
          </a:p>
        </p:txBody>
      </p:sp>
      <p:grpSp>
        <p:nvGrpSpPr>
          <p:cNvPr id="2" name="Group 13"/>
          <p:cNvGrpSpPr>
            <a:grpSpLocks/>
          </p:cNvGrpSpPr>
          <p:nvPr/>
        </p:nvGrpSpPr>
        <p:grpSpPr bwMode="auto">
          <a:xfrm>
            <a:off x="1524000" y="1804988"/>
            <a:ext cx="4876800" cy="2109787"/>
            <a:chOff x="960" y="1137"/>
            <a:chExt cx="3072" cy="1329"/>
          </a:xfrm>
        </p:grpSpPr>
        <p:sp>
          <p:nvSpPr>
            <p:cNvPr id="26629" name="Line 5"/>
            <p:cNvSpPr>
              <a:spLocks noChangeShapeType="1"/>
            </p:cNvSpPr>
            <p:nvPr/>
          </p:nvSpPr>
          <p:spPr bwMode="auto">
            <a:xfrm>
              <a:off x="2471" y="1422"/>
              <a:ext cx="0" cy="1026"/>
            </a:xfrm>
            <a:prstGeom prst="line">
              <a:avLst/>
            </a:prstGeom>
            <a:noFill/>
            <a:ln w="25400">
              <a:solidFill>
                <a:srgbClr val="000000"/>
              </a:solidFill>
              <a:round/>
              <a:headEnd/>
              <a:tailEnd/>
            </a:ln>
          </p:spPr>
          <p:txBody>
            <a:bodyPr/>
            <a:lstStyle/>
            <a:p>
              <a:endParaRPr lang="es-ES"/>
            </a:p>
          </p:txBody>
        </p:sp>
        <p:sp>
          <p:nvSpPr>
            <p:cNvPr id="26630" name="Rectangle 11"/>
            <p:cNvSpPr>
              <a:spLocks noChangeArrowheads="1"/>
            </p:cNvSpPr>
            <p:nvPr/>
          </p:nvSpPr>
          <p:spPr bwMode="auto">
            <a:xfrm>
              <a:off x="1056" y="1200"/>
              <a:ext cx="2976" cy="384"/>
            </a:xfrm>
            <a:prstGeom prst="rect">
              <a:avLst/>
            </a:prstGeom>
            <a:solidFill>
              <a:srgbClr val="000000"/>
            </a:solidFill>
            <a:ln w="9525">
              <a:noFill/>
              <a:miter lim="800000"/>
              <a:headEnd/>
              <a:tailEnd/>
            </a:ln>
          </p:spPr>
          <p:txBody>
            <a:bodyPr wrap="none" anchor="ctr"/>
            <a:lstStyle/>
            <a:p>
              <a:pPr algn="r"/>
              <a:endParaRPr lang="es-ES"/>
            </a:p>
          </p:txBody>
        </p:sp>
        <p:sp>
          <p:nvSpPr>
            <p:cNvPr id="26631" name="Rectangle 10"/>
            <p:cNvSpPr>
              <a:spLocks noChangeArrowheads="1"/>
            </p:cNvSpPr>
            <p:nvPr/>
          </p:nvSpPr>
          <p:spPr bwMode="auto">
            <a:xfrm>
              <a:off x="1008" y="1137"/>
              <a:ext cx="2976" cy="384"/>
            </a:xfrm>
            <a:prstGeom prst="rect">
              <a:avLst/>
            </a:prstGeom>
            <a:solidFill>
              <a:srgbClr val="078BA6"/>
            </a:solidFill>
            <a:ln w="9525">
              <a:noFill/>
              <a:miter lim="800000"/>
              <a:headEnd/>
              <a:tailEnd/>
            </a:ln>
          </p:spPr>
          <p:txBody>
            <a:bodyPr wrap="none" anchor="ctr"/>
            <a:lstStyle/>
            <a:p>
              <a:pPr algn="r"/>
              <a:endParaRPr lang="es-ES"/>
            </a:p>
          </p:txBody>
        </p:sp>
        <p:sp>
          <p:nvSpPr>
            <p:cNvPr id="26632" name="Line 5"/>
            <p:cNvSpPr>
              <a:spLocks noChangeShapeType="1"/>
            </p:cNvSpPr>
            <p:nvPr/>
          </p:nvSpPr>
          <p:spPr bwMode="auto">
            <a:xfrm>
              <a:off x="2448" y="1440"/>
              <a:ext cx="0" cy="1026"/>
            </a:xfrm>
            <a:prstGeom prst="line">
              <a:avLst/>
            </a:prstGeom>
            <a:noFill/>
            <a:ln w="25400">
              <a:solidFill>
                <a:srgbClr val="078BA6"/>
              </a:solidFill>
              <a:round/>
              <a:headEnd/>
              <a:tailEnd/>
            </a:ln>
          </p:spPr>
          <p:txBody>
            <a:bodyPr/>
            <a:lstStyle/>
            <a:p>
              <a:endParaRPr lang="es-ES"/>
            </a:p>
          </p:txBody>
        </p:sp>
        <p:sp>
          <p:nvSpPr>
            <p:cNvPr id="26633" name="Text Box 5"/>
            <p:cNvSpPr txBox="1">
              <a:spLocks noChangeArrowheads="1"/>
            </p:cNvSpPr>
            <p:nvPr/>
          </p:nvSpPr>
          <p:spPr bwMode="auto">
            <a:xfrm>
              <a:off x="960" y="1200"/>
              <a:ext cx="3072" cy="272"/>
            </a:xfrm>
            <a:prstGeom prst="rect">
              <a:avLst/>
            </a:prstGeom>
            <a:noFill/>
            <a:ln w="9525" algn="ctr">
              <a:noFill/>
              <a:miter lim="800000"/>
              <a:headEnd/>
              <a:tailEnd/>
            </a:ln>
          </p:spPr>
          <p:txBody>
            <a:bodyPr>
              <a:spAutoFit/>
            </a:bodyPr>
            <a:lstStyle/>
            <a:p>
              <a:pPr marL="342900" indent="-342900" algn="ctr">
                <a:lnSpc>
                  <a:spcPct val="60000"/>
                </a:lnSpc>
                <a:spcBef>
                  <a:spcPct val="50000"/>
                </a:spcBef>
              </a:pPr>
              <a:r>
                <a:rPr lang="en-US" sz="1300">
                  <a:solidFill>
                    <a:schemeClr val="bg1"/>
                  </a:solidFill>
                  <a:latin typeface="Arial Unicode MS" pitchFamily="34" charset="-128"/>
                  <a:cs typeface="Lucida Sans Unicode" pitchFamily="34" charset="0"/>
                </a:rPr>
                <a:t>An urban renovation strategy. A new model of making city</a:t>
              </a:r>
            </a:p>
            <a:p>
              <a:pPr marL="342900" indent="-342900" algn="ctr">
                <a:lnSpc>
                  <a:spcPct val="60000"/>
                </a:lnSpc>
                <a:spcBef>
                  <a:spcPct val="50000"/>
                </a:spcBef>
              </a:pPr>
              <a:r>
                <a:rPr lang="en-US" sz="1300">
                  <a:solidFill>
                    <a:schemeClr val="bg1"/>
                  </a:solidFill>
                  <a:latin typeface="Arial Unicode MS" pitchFamily="34" charset="-128"/>
                  <a:cs typeface="Lucida Sans Unicode" pitchFamily="34" charset="0"/>
                </a:rPr>
                <a:t>The answer to a necessity: the Knowledge Economy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dirty="0" err="1">
                <a:solidFill>
                  <a:schemeClr val="tx2"/>
                </a:solidFill>
                <a:latin typeface="Arial Unicode MS" pitchFamily="34" charset="-128"/>
              </a:rPr>
              <a:t>The</a:t>
            </a:r>
            <a:r>
              <a:rPr lang="es-ES" dirty="0">
                <a:solidFill>
                  <a:schemeClr val="tx2"/>
                </a:solidFill>
                <a:latin typeface="Arial Unicode MS" pitchFamily="34" charset="-128"/>
              </a:rPr>
              <a:t> 22@ Plan, a new </a:t>
            </a:r>
            <a:r>
              <a:rPr lang="es-ES" dirty="0" err="1">
                <a:solidFill>
                  <a:schemeClr val="tx2"/>
                </a:solidFill>
                <a:latin typeface="Arial Unicode MS" pitchFamily="34" charset="-128"/>
              </a:rPr>
              <a:t>model</a:t>
            </a:r>
            <a:r>
              <a:rPr lang="es-ES" dirty="0">
                <a:solidFill>
                  <a:schemeClr val="tx2"/>
                </a:solidFill>
                <a:latin typeface="Arial Unicode MS" pitchFamily="34" charset="-128"/>
              </a:rPr>
              <a:t> of compact </a:t>
            </a:r>
            <a:r>
              <a:rPr lang="es-ES" dirty="0" err="1">
                <a:solidFill>
                  <a:schemeClr val="tx2"/>
                </a:solidFill>
                <a:latin typeface="Arial Unicode MS" pitchFamily="34" charset="-128"/>
              </a:rPr>
              <a:t>city</a:t>
            </a:r>
            <a:endParaRPr lang="es-ES" altLang="zh-CN" dirty="0">
              <a:solidFill>
                <a:schemeClr val="tx2"/>
              </a:solidFill>
              <a:latin typeface="Arial Unicode MS" pitchFamily="34" charset="-128"/>
              <a:ea typeface="宋体" pitchFamily="2" charset="-122"/>
            </a:endParaRPr>
          </a:p>
        </p:txBody>
      </p:sp>
      <p:grpSp>
        <p:nvGrpSpPr>
          <p:cNvPr id="2" name="31 Grupo"/>
          <p:cNvGrpSpPr>
            <a:grpSpLocks/>
          </p:cNvGrpSpPr>
          <p:nvPr/>
        </p:nvGrpSpPr>
        <p:grpSpPr bwMode="auto">
          <a:xfrm>
            <a:off x="2282825" y="3857625"/>
            <a:ext cx="1963738" cy="2009775"/>
            <a:chOff x="2282825" y="3857625"/>
            <a:chExt cx="1963738" cy="2009775"/>
          </a:xfrm>
        </p:grpSpPr>
        <p:pic>
          <p:nvPicPr>
            <p:cNvPr id="29729" name="Picture 34"/>
            <p:cNvPicPr>
              <a:picLocks noChangeAspect="1" noChangeArrowheads="1"/>
            </p:cNvPicPr>
            <p:nvPr/>
          </p:nvPicPr>
          <p:blipFill>
            <a:blip r:embed="rId3" cstate="print"/>
            <a:srcRect/>
            <a:stretch>
              <a:fillRect/>
            </a:stretch>
          </p:blipFill>
          <p:spPr bwMode="auto">
            <a:xfrm>
              <a:off x="2282825" y="3857625"/>
              <a:ext cx="1963738" cy="1476375"/>
            </a:xfrm>
            <a:prstGeom prst="rect">
              <a:avLst/>
            </a:prstGeom>
            <a:noFill/>
            <a:ln w="9525">
              <a:noFill/>
              <a:miter lim="800000"/>
              <a:headEnd/>
              <a:tailEnd/>
            </a:ln>
          </p:spPr>
        </p:pic>
        <p:sp>
          <p:nvSpPr>
            <p:cNvPr id="29730" name="Rectangle 43"/>
            <p:cNvSpPr>
              <a:spLocks noChangeArrowheads="1"/>
            </p:cNvSpPr>
            <p:nvPr/>
          </p:nvSpPr>
          <p:spPr bwMode="auto">
            <a:xfrm>
              <a:off x="2286000" y="5410200"/>
              <a:ext cx="1957388" cy="457200"/>
            </a:xfrm>
            <a:prstGeom prst="rect">
              <a:avLst/>
            </a:prstGeom>
            <a:solidFill>
              <a:srgbClr val="078BA6"/>
            </a:solidFill>
            <a:ln w="9525">
              <a:noFill/>
              <a:miter lim="800000"/>
              <a:headEnd/>
              <a:tailEnd/>
            </a:ln>
          </p:spPr>
          <p:txBody>
            <a:bodyPr wrap="none" anchor="ctr"/>
            <a:lstStyle/>
            <a:p>
              <a:pPr algn="r"/>
              <a:endParaRPr lang="es-ES"/>
            </a:p>
          </p:txBody>
        </p:sp>
        <p:sp>
          <p:nvSpPr>
            <p:cNvPr id="29731" name="Text Box 8"/>
            <p:cNvSpPr txBox="1">
              <a:spLocks noChangeArrowheads="1"/>
            </p:cNvSpPr>
            <p:nvPr/>
          </p:nvSpPr>
          <p:spPr bwMode="auto">
            <a:xfrm>
              <a:off x="2341563" y="5445125"/>
              <a:ext cx="1828800" cy="258532"/>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Social housing</a:t>
              </a:r>
            </a:p>
          </p:txBody>
        </p:sp>
      </p:grpSp>
      <p:grpSp>
        <p:nvGrpSpPr>
          <p:cNvPr id="3" name="27 Grupo"/>
          <p:cNvGrpSpPr>
            <a:grpSpLocks/>
          </p:cNvGrpSpPr>
          <p:nvPr/>
        </p:nvGrpSpPr>
        <p:grpSpPr bwMode="auto">
          <a:xfrm>
            <a:off x="228600" y="1752600"/>
            <a:ext cx="1962150" cy="2009775"/>
            <a:chOff x="228600" y="1752600"/>
            <a:chExt cx="1962150" cy="2009775"/>
          </a:xfrm>
        </p:grpSpPr>
        <p:sp>
          <p:nvSpPr>
            <p:cNvPr id="29726" name="Rectangle 53"/>
            <p:cNvSpPr>
              <a:spLocks noChangeArrowheads="1"/>
            </p:cNvSpPr>
            <p:nvPr/>
          </p:nvSpPr>
          <p:spPr bwMode="auto">
            <a:xfrm>
              <a:off x="228600" y="3305175"/>
              <a:ext cx="1957388" cy="457200"/>
            </a:xfrm>
            <a:prstGeom prst="rect">
              <a:avLst/>
            </a:prstGeom>
            <a:solidFill>
              <a:srgbClr val="078BA6"/>
            </a:solidFill>
            <a:ln w="9525">
              <a:noFill/>
              <a:miter lim="800000"/>
              <a:headEnd/>
              <a:tailEnd/>
            </a:ln>
          </p:spPr>
          <p:txBody>
            <a:bodyPr wrap="none" anchor="ctr"/>
            <a:lstStyle/>
            <a:p>
              <a:pPr algn="r"/>
              <a:endParaRPr lang="es-ES"/>
            </a:p>
          </p:txBody>
        </p:sp>
        <p:sp>
          <p:nvSpPr>
            <p:cNvPr id="29727" name="Text Box 8"/>
            <p:cNvSpPr txBox="1">
              <a:spLocks noChangeArrowheads="1"/>
            </p:cNvSpPr>
            <p:nvPr/>
          </p:nvSpPr>
          <p:spPr bwMode="auto">
            <a:xfrm>
              <a:off x="284163" y="3340100"/>
              <a:ext cx="1828800" cy="258532"/>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 activities</a:t>
              </a:r>
            </a:p>
          </p:txBody>
        </p:sp>
        <p:pic>
          <p:nvPicPr>
            <p:cNvPr id="29728" name="Picture 74" descr="activities"/>
            <p:cNvPicPr>
              <a:picLocks noChangeAspect="1" noChangeArrowheads="1"/>
            </p:cNvPicPr>
            <p:nvPr/>
          </p:nvPicPr>
          <p:blipFill>
            <a:blip r:embed="rId4" cstate="print"/>
            <a:srcRect/>
            <a:stretch>
              <a:fillRect/>
            </a:stretch>
          </p:blipFill>
          <p:spPr bwMode="auto">
            <a:xfrm>
              <a:off x="228600" y="1752600"/>
              <a:ext cx="1962150" cy="1474788"/>
            </a:xfrm>
            <a:prstGeom prst="rect">
              <a:avLst/>
            </a:prstGeom>
            <a:noFill/>
            <a:ln w="9525">
              <a:noFill/>
              <a:miter lim="800000"/>
              <a:headEnd/>
              <a:tailEnd/>
            </a:ln>
          </p:spPr>
        </p:pic>
      </p:grpSp>
      <p:grpSp>
        <p:nvGrpSpPr>
          <p:cNvPr id="4" name="30 Grupo"/>
          <p:cNvGrpSpPr>
            <a:grpSpLocks/>
          </p:cNvGrpSpPr>
          <p:nvPr/>
        </p:nvGrpSpPr>
        <p:grpSpPr bwMode="auto">
          <a:xfrm>
            <a:off x="228600" y="3857625"/>
            <a:ext cx="1965325" cy="2009775"/>
            <a:chOff x="228600" y="3857625"/>
            <a:chExt cx="1965325" cy="2009775"/>
          </a:xfrm>
        </p:grpSpPr>
        <p:sp>
          <p:nvSpPr>
            <p:cNvPr id="29723" name="Rectangle 45"/>
            <p:cNvSpPr>
              <a:spLocks noChangeArrowheads="1"/>
            </p:cNvSpPr>
            <p:nvPr/>
          </p:nvSpPr>
          <p:spPr bwMode="auto">
            <a:xfrm>
              <a:off x="228600" y="5410200"/>
              <a:ext cx="1957388" cy="457200"/>
            </a:xfrm>
            <a:prstGeom prst="rect">
              <a:avLst/>
            </a:prstGeom>
            <a:solidFill>
              <a:srgbClr val="078BA6"/>
            </a:solidFill>
            <a:ln w="9525">
              <a:noFill/>
              <a:miter lim="800000"/>
              <a:headEnd/>
              <a:tailEnd/>
            </a:ln>
          </p:spPr>
          <p:txBody>
            <a:bodyPr wrap="none" anchor="ctr"/>
            <a:lstStyle/>
            <a:p>
              <a:pPr algn="r"/>
              <a:endParaRPr lang="es-ES"/>
            </a:p>
          </p:txBody>
        </p:sp>
        <p:sp>
          <p:nvSpPr>
            <p:cNvPr id="29724" name="Text Box 8"/>
            <p:cNvSpPr txBox="1">
              <a:spLocks noChangeArrowheads="1"/>
            </p:cNvSpPr>
            <p:nvPr/>
          </p:nvSpPr>
          <p:spPr bwMode="auto">
            <a:xfrm>
              <a:off x="284163" y="5445125"/>
              <a:ext cx="1828800" cy="258532"/>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7@ facilities</a:t>
              </a:r>
            </a:p>
          </p:txBody>
        </p:sp>
        <p:pic>
          <p:nvPicPr>
            <p:cNvPr id="29725" name="Picture 75" descr="facilities"/>
            <p:cNvPicPr>
              <a:picLocks noChangeAspect="1" noChangeArrowheads="1"/>
            </p:cNvPicPr>
            <p:nvPr/>
          </p:nvPicPr>
          <p:blipFill>
            <a:blip r:embed="rId5" cstate="print"/>
            <a:srcRect/>
            <a:stretch>
              <a:fillRect/>
            </a:stretch>
          </p:blipFill>
          <p:spPr bwMode="auto">
            <a:xfrm>
              <a:off x="228600" y="3857625"/>
              <a:ext cx="1965325" cy="1476375"/>
            </a:xfrm>
            <a:prstGeom prst="rect">
              <a:avLst/>
            </a:prstGeom>
            <a:noFill/>
            <a:ln w="9525">
              <a:noFill/>
              <a:miter lim="800000"/>
              <a:headEnd/>
              <a:tailEnd/>
            </a:ln>
          </p:spPr>
        </p:pic>
      </p:grpSp>
      <p:grpSp>
        <p:nvGrpSpPr>
          <p:cNvPr id="5" name="29 Grupo"/>
          <p:cNvGrpSpPr>
            <a:grpSpLocks/>
          </p:cNvGrpSpPr>
          <p:nvPr/>
        </p:nvGrpSpPr>
        <p:grpSpPr bwMode="auto">
          <a:xfrm>
            <a:off x="2286000" y="1752600"/>
            <a:ext cx="1965325" cy="2009775"/>
            <a:chOff x="2286000" y="1752600"/>
            <a:chExt cx="1965325" cy="2009775"/>
          </a:xfrm>
        </p:grpSpPr>
        <p:grpSp>
          <p:nvGrpSpPr>
            <p:cNvPr id="29719" name="28 Grupo"/>
            <p:cNvGrpSpPr>
              <a:grpSpLocks/>
            </p:cNvGrpSpPr>
            <p:nvPr/>
          </p:nvGrpSpPr>
          <p:grpSpPr bwMode="auto">
            <a:xfrm>
              <a:off x="2286000" y="3305175"/>
              <a:ext cx="1957388" cy="457200"/>
              <a:chOff x="2286000" y="3305175"/>
              <a:chExt cx="1957388" cy="457200"/>
            </a:xfrm>
          </p:grpSpPr>
          <p:sp>
            <p:nvSpPr>
              <p:cNvPr id="29721" name="Rectangle 51"/>
              <p:cNvSpPr>
                <a:spLocks noChangeArrowheads="1"/>
              </p:cNvSpPr>
              <p:nvPr/>
            </p:nvSpPr>
            <p:spPr bwMode="auto">
              <a:xfrm>
                <a:off x="2286000" y="3305175"/>
                <a:ext cx="1957388" cy="457200"/>
              </a:xfrm>
              <a:prstGeom prst="rect">
                <a:avLst/>
              </a:prstGeom>
              <a:solidFill>
                <a:srgbClr val="078BA6"/>
              </a:solidFill>
              <a:ln w="9525">
                <a:noFill/>
                <a:miter lim="800000"/>
                <a:headEnd/>
                <a:tailEnd/>
              </a:ln>
            </p:spPr>
            <p:txBody>
              <a:bodyPr wrap="none" anchor="ctr"/>
              <a:lstStyle/>
              <a:p>
                <a:pPr algn="r"/>
                <a:endParaRPr lang="es-ES"/>
              </a:p>
            </p:txBody>
          </p:sp>
          <p:sp>
            <p:nvSpPr>
              <p:cNvPr id="29722" name="Text Box 8"/>
              <p:cNvSpPr txBox="1">
                <a:spLocks noChangeArrowheads="1"/>
              </p:cNvSpPr>
              <p:nvPr/>
            </p:nvSpPr>
            <p:spPr bwMode="auto">
              <a:xfrm>
                <a:off x="2341563" y="3340100"/>
                <a:ext cx="1828800" cy="258532"/>
              </a:xfrm>
              <a:prstGeom prst="rect">
                <a:avLst/>
              </a:prstGeom>
              <a:noFill/>
              <a:ln w="9525" algn="ctr">
                <a:noFill/>
                <a:miter lim="800000"/>
                <a:headEnd/>
                <a:tailEnd/>
              </a:ln>
            </p:spPr>
            <p:txBody>
              <a:bodyPr>
                <a:spAutoFit/>
              </a:bodyPr>
              <a:lstStyle/>
              <a:p>
                <a:pPr algn="ctr">
                  <a:lnSpc>
                    <a:spcPct val="90000"/>
                  </a:lnSpc>
                  <a:spcBef>
                    <a:spcPct val="50000"/>
                  </a:spcBef>
                </a:pPr>
                <a:r>
                  <a:rPr lang="en-US" sz="1200" b="1" dirty="0" smtClean="0">
                    <a:solidFill>
                      <a:schemeClr val="bg1"/>
                    </a:solidFill>
                    <a:latin typeface="Arial Unicode MS" pitchFamily="34" charset="-128"/>
                    <a:cs typeface="Arial" pitchFamily="34" charset="0"/>
                  </a:rPr>
                  <a:t>Public </a:t>
                </a:r>
                <a:r>
                  <a:rPr lang="en-US" sz="1200" b="1" dirty="0">
                    <a:solidFill>
                      <a:schemeClr val="bg1"/>
                    </a:solidFill>
                    <a:latin typeface="Arial Unicode MS" pitchFamily="34" charset="-128"/>
                    <a:cs typeface="Arial" pitchFamily="34" charset="0"/>
                  </a:rPr>
                  <a:t>spaces</a:t>
                </a:r>
              </a:p>
            </p:txBody>
          </p:sp>
        </p:grpSp>
        <p:pic>
          <p:nvPicPr>
            <p:cNvPr id="29720" name="Picture 76" descr="green"/>
            <p:cNvPicPr>
              <a:picLocks noChangeAspect="1" noChangeArrowheads="1"/>
            </p:cNvPicPr>
            <p:nvPr/>
          </p:nvPicPr>
          <p:blipFill>
            <a:blip r:embed="rId6" cstate="print"/>
            <a:srcRect/>
            <a:stretch>
              <a:fillRect/>
            </a:stretch>
          </p:blipFill>
          <p:spPr bwMode="auto">
            <a:xfrm>
              <a:off x="2286000" y="1752600"/>
              <a:ext cx="1965325" cy="1476375"/>
            </a:xfrm>
            <a:prstGeom prst="rect">
              <a:avLst/>
            </a:prstGeom>
            <a:noFill/>
            <a:ln w="9525">
              <a:noFill/>
              <a:miter lim="800000"/>
              <a:headEnd/>
              <a:tailEnd/>
            </a:ln>
          </p:spPr>
        </p:pic>
      </p:grpSp>
      <p:grpSp>
        <p:nvGrpSpPr>
          <p:cNvPr id="7" name="34 Grupo"/>
          <p:cNvGrpSpPr>
            <a:grpSpLocks/>
          </p:cNvGrpSpPr>
          <p:nvPr/>
        </p:nvGrpSpPr>
        <p:grpSpPr bwMode="auto">
          <a:xfrm>
            <a:off x="6400800" y="1752600"/>
            <a:ext cx="1965325" cy="2009775"/>
            <a:chOff x="6400800" y="1752600"/>
            <a:chExt cx="1965325" cy="2009775"/>
          </a:xfrm>
        </p:grpSpPr>
        <p:sp>
          <p:nvSpPr>
            <p:cNvPr id="29716" name="Rectangle 47"/>
            <p:cNvSpPr>
              <a:spLocks noChangeArrowheads="1"/>
            </p:cNvSpPr>
            <p:nvPr/>
          </p:nvSpPr>
          <p:spPr bwMode="auto">
            <a:xfrm>
              <a:off x="6400800" y="3305175"/>
              <a:ext cx="1965325" cy="457200"/>
            </a:xfrm>
            <a:prstGeom prst="rect">
              <a:avLst/>
            </a:prstGeom>
            <a:solidFill>
              <a:srgbClr val="078BA6"/>
            </a:solidFill>
            <a:ln w="9525">
              <a:noFill/>
              <a:miter lim="800000"/>
              <a:headEnd/>
              <a:tailEnd/>
            </a:ln>
          </p:spPr>
          <p:txBody>
            <a:bodyPr wrap="none" anchor="ctr"/>
            <a:lstStyle/>
            <a:p>
              <a:pPr algn="r"/>
              <a:endParaRPr lang="es-ES"/>
            </a:p>
          </p:txBody>
        </p:sp>
        <p:sp>
          <p:nvSpPr>
            <p:cNvPr id="29717" name="Text Box 8"/>
            <p:cNvSpPr txBox="1">
              <a:spLocks noChangeArrowheads="1"/>
            </p:cNvSpPr>
            <p:nvPr/>
          </p:nvSpPr>
          <p:spPr bwMode="auto">
            <a:xfrm>
              <a:off x="6461125" y="3340100"/>
              <a:ext cx="1828800" cy="258532"/>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Industrial heritage</a:t>
              </a:r>
            </a:p>
          </p:txBody>
        </p:sp>
        <p:pic>
          <p:nvPicPr>
            <p:cNvPr id="29718" name="Picture 77" descr="heritage"/>
            <p:cNvPicPr>
              <a:picLocks noChangeAspect="1" noChangeArrowheads="1"/>
            </p:cNvPicPr>
            <p:nvPr/>
          </p:nvPicPr>
          <p:blipFill>
            <a:blip r:embed="rId7" cstate="print"/>
            <a:srcRect/>
            <a:stretch>
              <a:fillRect/>
            </a:stretch>
          </p:blipFill>
          <p:spPr bwMode="auto">
            <a:xfrm>
              <a:off x="6400800" y="1752600"/>
              <a:ext cx="1965325" cy="1476375"/>
            </a:xfrm>
            <a:prstGeom prst="rect">
              <a:avLst/>
            </a:prstGeom>
            <a:noFill/>
            <a:ln w="9525">
              <a:noFill/>
              <a:miter lim="800000"/>
              <a:headEnd/>
              <a:tailEnd/>
            </a:ln>
          </p:spPr>
        </p:pic>
      </p:grpSp>
      <p:grpSp>
        <p:nvGrpSpPr>
          <p:cNvPr id="8" name="32 Grupo"/>
          <p:cNvGrpSpPr>
            <a:grpSpLocks/>
          </p:cNvGrpSpPr>
          <p:nvPr/>
        </p:nvGrpSpPr>
        <p:grpSpPr bwMode="auto">
          <a:xfrm>
            <a:off x="4343400" y="1752600"/>
            <a:ext cx="1966913" cy="2009775"/>
            <a:chOff x="4343400" y="1752600"/>
            <a:chExt cx="1966913" cy="2009775"/>
          </a:xfrm>
        </p:grpSpPr>
        <p:sp>
          <p:nvSpPr>
            <p:cNvPr id="29713" name="Rectangle 49"/>
            <p:cNvSpPr>
              <a:spLocks noChangeArrowheads="1"/>
            </p:cNvSpPr>
            <p:nvPr/>
          </p:nvSpPr>
          <p:spPr bwMode="auto">
            <a:xfrm>
              <a:off x="4344988" y="3305175"/>
              <a:ext cx="1965325" cy="457200"/>
            </a:xfrm>
            <a:prstGeom prst="rect">
              <a:avLst/>
            </a:prstGeom>
            <a:solidFill>
              <a:srgbClr val="078BA6"/>
            </a:solidFill>
            <a:ln w="9525">
              <a:noFill/>
              <a:miter lim="800000"/>
              <a:headEnd/>
              <a:tailEnd/>
            </a:ln>
          </p:spPr>
          <p:txBody>
            <a:bodyPr wrap="none" anchor="ctr"/>
            <a:lstStyle/>
            <a:p>
              <a:pPr algn="r"/>
              <a:endParaRPr lang="es-ES"/>
            </a:p>
          </p:txBody>
        </p:sp>
        <p:sp>
          <p:nvSpPr>
            <p:cNvPr id="29714" name="Text Box 8"/>
            <p:cNvSpPr txBox="1">
              <a:spLocks noChangeArrowheads="1"/>
            </p:cNvSpPr>
            <p:nvPr/>
          </p:nvSpPr>
          <p:spPr bwMode="auto">
            <a:xfrm>
              <a:off x="4398963" y="3340100"/>
              <a:ext cx="1828800" cy="258532"/>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Avanced infrastructures</a:t>
              </a:r>
            </a:p>
          </p:txBody>
        </p:sp>
        <p:pic>
          <p:nvPicPr>
            <p:cNvPr id="29715" name="Picture 78" descr="infrastructures"/>
            <p:cNvPicPr>
              <a:picLocks noChangeAspect="1" noChangeArrowheads="1"/>
            </p:cNvPicPr>
            <p:nvPr/>
          </p:nvPicPr>
          <p:blipFill>
            <a:blip r:embed="rId8" cstate="print"/>
            <a:srcRect/>
            <a:stretch>
              <a:fillRect/>
            </a:stretch>
          </p:blipFill>
          <p:spPr bwMode="auto">
            <a:xfrm>
              <a:off x="4343400" y="1752600"/>
              <a:ext cx="1965325" cy="1476375"/>
            </a:xfrm>
            <a:prstGeom prst="rect">
              <a:avLst/>
            </a:prstGeom>
            <a:noFill/>
            <a:ln w="9525">
              <a:noFill/>
              <a:miter lim="800000"/>
              <a:headEnd/>
              <a:tailEnd/>
            </a:ln>
          </p:spPr>
        </p:pic>
      </p:grpSp>
      <p:grpSp>
        <p:nvGrpSpPr>
          <p:cNvPr id="9" name="33 Grupo"/>
          <p:cNvGrpSpPr>
            <a:grpSpLocks/>
          </p:cNvGrpSpPr>
          <p:nvPr/>
        </p:nvGrpSpPr>
        <p:grpSpPr bwMode="auto">
          <a:xfrm>
            <a:off x="4343400" y="3857625"/>
            <a:ext cx="1966913" cy="2009775"/>
            <a:chOff x="4343400" y="3857625"/>
            <a:chExt cx="1966913" cy="2009775"/>
          </a:xfrm>
        </p:grpSpPr>
        <p:sp>
          <p:nvSpPr>
            <p:cNvPr id="29710" name="Rectangle 40"/>
            <p:cNvSpPr>
              <a:spLocks noChangeArrowheads="1"/>
            </p:cNvSpPr>
            <p:nvPr/>
          </p:nvSpPr>
          <p:spPr bwMode="auto">
            <a:xfrm>
              <a:off x="4344988" y="5410200"/>
              <a:ext cx="1965325" cy="457200"/>
            </a:xfrm>
            <a:prstGeom prst="rect">
              <a:avLst/>
            </a:prstGeom>
            <a:solidFill>
              <a:srgbClr val="078BA6"/>
            </a:solidFill>
            <a:ln w="9525">
              <a:noFill/>
              <a:miter lim="800000"/>
              <a:headEnd/>
              <a:tailEnd/>
            </a:ln>
          </p:spPr>
          <p:txBody>
            <a:bodyPr wrap="none" anchor="ctr"/>
            <a:lstStyle/>
            <a:p>
              <a:pPr algn="r"/>
              <a:endParaRPr lang="es-ES"/>
            </a:p>
          </p:txBody>
        </p:sp>
        <p:sp>
          <p:nvSpPr>
            <p:cNvPr id="29711" name="Text Box 8"/>
            <p:cNvSpPr txBox="1">
              <a:spLocks noChangeArrowheads="1"/>
            </p:cNvSpPr>
            <p:nvPr/>
          </p:nvSpPr>
          <p:spPr bwMode="auto">
            <a:xfrm>
              <a:off x="4398963" y="5445125"/>
              <a:ext cx="1828800" cy="258763"/>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New  mobility model</a:t>
              </a:r>
            </a:p>
          </p:txBody>
        </p:sp>
        <p:pic>
          <p:nvPicPr>
            <p:cNvPr id="29712" name="Picture 79" descr="mobility"/>
            <p:cNvPicPr>
              <a:picLocks noChangeAspect="1" noChangeArrowheads="1"/>
            </p:cNvPicPr>
            <p:nvPr/>
          </p:nvPicPr>
          <p:blipFill>
            <a:blip r:embed="rId9" cstate="print"/>
            <a:srcRect/>
            <a:stretch>
              <a:fillRect/>
            </a:stretch>
          </p:blipFill>
          <p:spPr bwMode="auto">
            <a:xfrm>
              <a:off x="4343400" y="3857625"/>
              <a:ext cx="1965325" cy="1476375"/>
            </a:xfrm>
            <a:prstGeom prst="rect">
              <a:avLst/>
            </a:prstGeom>
            <a:noFill/>
            <a:ln w="9525">
              <a:noFill/>
              <a:miter lim="800000"/>
              <a:headEnd/>
              <a:tailEnd/>
            </a:ln>
          </p:spPr>
        </p:pic>
      </p:grpSp>
      <p:grpSp>
        <p:nvGrpSpPr>
          <p:cNvPr id="10" name="35 Grupo"/>
          <p:cNvGrpSpPr>
            <a:grpSpLocks/>
          </p:cNvGrpSpPr>
          <p:nvPr/>
        </p:nvGrpSpPr>
        <p:grpSpPr bwMode="auto">
          <a:xfrm>
            <a:off x="6400800" y="3857625"/>
            <a:ext cx="1965325" cy="2009775"/>
            <a:chOff x="6400800" y="3857625"/>
            <a:chExt cx="1965325" cy="2009775"/>
          </a:xfrm>
        </p:grpSpPr>
        <p:sp>
          <p:nvSpPr>
            <p:cNvPr id="29707" name="Rectangle 39"/>
            <p:cNvSpPr>
              <a:spLocks noChangeArrowheads="1"/>
            </p:cNvSpPr>
            <p:nvPr/>
          </p:nvSpPr>
          <p:spPr bwMode="auto">
            <a:xfrm>
              <a:off x="6400800" y="5410200"/>
              <a:ext cx="1965325" cy="457200"/>
            </a:xfrm>
            <a:prstGeom prst="rect">
              <a:avLst/>
            </a:prstGeom>
            <a:solidFill>
              <a:srgbClr val="078BA6"/>
            </a:solidFill>
            <a:ln w="9525">
              <a:noFill/>
              <a:miter lim="800000"/>
              <a:headEnd/>
              <a:tailEnd/>
            </a:ln>
          </p:spPr>
          <p:txBody>
            <a:bodyPr wrap="none" anchor="ctr"/>
            <a:lstStyle/>
            <a:p>
              <a:pPr algn="r"/>
              <a:endParaRPr lang="es-ES"/>
            </a:p>
          </p:txBody>
        </p:sp>
        <p:sp>
          <p:nvSpPr>
            <p:cNvPr id="29708" name="Text Box 8"/>
            <p:cNvSpPr txBox="1">
              <a:spLocks noChangeArrowheads="1"/>
            </p:cNvSpPr>
            <p:nvPr/>
          </p:nvSpPr>
          <p:spPr bwMode="auto">
            <a:xfrm>
              <a:off x="6461125" y="5445125"/>
              <a:ext cx="1828800" cy="388183"/>
            </a:xfrm>
            <a:prstGeom prst="rect">
              <a:avLst/>
            </a:prstGeom>
            <a:noFill/>
            <a:ln w="9525" algn="ctr">
              <a:noFill/>
              <a:miter lim="800000"/>
              <a:headEnd/>
              <a:tailEnd/>
            </a:ln>
          </p:spPr>
          <p:txBody>
            <a:bodyPr>
              <a:spAutoFit/>
            </a:bodyPr>
            <a:lstStyle/>
            <a:p>
              <a:pPr algn="ctr">
                <a:lnSpc>
                  <a:spcPct val="80000"/>
                </a:lnSpc>
                <a:spcBef>
                  <a:spcPct val="50000"/>
                </a:spcBef>
              </a:pPr>
              <a:r>
                <a:rPr lang="en-US" sz="1200" b="1">
                  <a:solidFill>
                    <a:schemeClr val="bg1"/>
                  </a:solidFill>
                  <a:latin typeface="Arial Unicode MS" pitchFamily="34" charset="-128"/>
                  <a:cs typeface="Arial" pitchFamily="34" charset="0"/>
                </a:rPr>
                <a:t>Revitalization public spaces</a:t>
              </a:r>
            </a:p>
          </p:txBody>
        </p:sp>
        <p:pic>
          <p:nvPicPr>
            <p:cNvPr id="29709" name="Picture 80" descr="publicspaces"/>
            <p:cNvPicPr>
              <a:picLocks noChangeAspect="1" noChangeArrowheads="1"/>
            </p:cNvPicPr>
            <p:nvPr/>
          </p:nvPicPr>
          <p:blipFill>
            <a:blip r:embed="rId10" cstate="print"/>
            <a:srcRect/>
            <a:stretch>
              <a:fillRect/>
            </a:stretch>
          </p:blipFill>
          <p:spPr bwMode="auto">
            <a:xfrm>
              <a:off x="6400800" y="3857625"/>
              <a:ext cx="1965325" cy="1476375"/>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1979613" y="2593975"/>
            <a:ext cx="4573587" cy="2662238"/>
            <a:chOff x="1247" y="1634"/>
            <a:chExt cx="2881" cy="1677"/>
          </a:xfrm>
        </p:grpSpPr>
        <p:pic>
          <p:nvPicPr>
            <p:cNvPr id="27660" name="AutoShape 16" descr="2"/>
            <p:cNvPicPr>
              <a:picLocks noChangeArrowheads="1"/>
            </p:cNvPicPr>
            <p:nvPr/>
          </p:nvPicPr>
          <p:blipFill>
            <a:blip r:embed="rId3" cstate="print"/>
            <a:srcRect/>
            <a:stretch>
              <a:fillRect/>
            </a:stretch>
          </p:blipFill>
          <p:spPr bwMode="auto">
            <a:xfrm>
              <a:off x="1287" y="1634"/>
              <a:ext cx="2830" cy="1229"/>
            </a:xfrm>
            <a:prstGeom prst="rect">
              <a:avLst/>
            </a:prstGeom>
            <a:noFill/>
            <a:ln w="9525">
              <a:noFill/>
              <a:miter lim="800000"/>
              <a:headEnd/>
              <a:tailEnd/>
            </a:ln>
          </p:spPr>
        </p:pic>
        <p:sp>
          <p:nvSpPr>
            <p:cNvPr id="27661" name="Rectangle 18"/>
            <p:cNvSpPr>
              <a:spLocks noChangeArrowheads="1"/>
            </p:cNvSpPr>
            <p:nvPr/>
          </p:nvSpPr>
          <p:spPr bwMode="auto">
            <a:xfrm>
              <a:off x="1247" y="2924"/>
              <a:ext cx="476" cy="188"/>
            </a:xfrm>
            <a:prstGeom prst="rect">
              <a:avLst/>
            </a:prstGeom>
            <a:noFill/>
            <a:ln w="9525">
              <a:noFill/>
              <a:miter lim="800000"/>
              <a:headEnd/>
              <a:tailEnd/>
            </a:ln>
          </p:spPr>
          <p:txBody>
            <a:bodyPr wrap="none">
              <a:spAutoFit/>
            </a:bodyPr>
            <a:lstStyle/>
            <a:p>
              <a:r>
                <a:rPr lang="en-GB" sz="1200" b="1">
                  <a:solidFill>
                    <a:srgbClr val="078BA6"/>
                  </a:solidFill>
                  <a:latin typeface="Arial Unicode MS" pitchFamily="34" charset="-128"/>
                </a:rPr>
                <a:t>Phase 2</a:t>
              </a:r>
            </a:p>
          </p:txBody>
        </p:sp>
        <p:sp>
          <p:nvSpPr>
            <p:cNvPr id="27662" name="Rectangle 29"/>
            <p:cNvSpPr>
              <a:spLocks noChangeArrowheads="1"/>
            </p:cNvSpPr>
            <p:nvPr/>
          </p:nvSpPr>
          <p:spPr bwMode="auto">
            <a:xfrm>
              <a:off x="3436" y="2942"/>
              <a:ext cx="692" cy="369"/>
            </a:xfrm>
            <a:prstGeom prst="rect">
              <a:avLst/>
            </a:prstGeom>
            <a:noFill/>
            <a:ln w="9525">
              <a:noFill/>
              <a:miter lim="800000"/>
              <a:headEnd/>
              <a:tailEnd/>
            </a:ln>
          </p:spPr>
          <p:txBody>
            <a:bodyPr>
              <a:spAutoFit/>
            </a:bodyPr>
            <a:lstStyle/>
            <a:p>
              <a:pPr>
                <a:lnSpc>
                  <a:spcPct val="90000"/>
                </a:lnSpc>
              </a:pPr>
              <a:r>
                <a:rPr lang="en-GB" sz="1200" b="1">
                  <a:solidFill>
                    <a:srgbClr val="078BA6"/>
                  </a:solidFill>
                  <a:latin typeface="Arial Unicode MS" pitchFamily="34" charset="-128"/>
                </a:rPr>
                <a:t>Corporate</a:t>
              </a:r>
            </a:p>
            <a:p>
              <a:pPr>
                <a:lnSpc>
                  <a:spcPct val="90000"/>
                </a:lnSpc>
              </a:pPr>
              <a:r>
                <a:rPr lang="en-GB" sz="1200" b="1">
                  <a:solidFill>
                    <a:srgbClr val="078BA6"/>
                  </a:solidFill>
                  <a:latin typeface="Arial Unicode MS" pitchFamily="34" charset="-128"/>
                </a:rPr>
                <a:t>Environment</a:t>
              </a:r>
              <a:endParaRPr lang="en-GB" sz="1600" b="1">
                <a:solidFill>
                  <a:srgbClr val="078BA6"/>
                </a:solidFill>
                <a:latin typeface="Arial Unicode MS" pitchFamily="34" charset="-128"/>
              </a:endParaRPr>
            </a:p>
            <a:p>
              <a:pPr>
                <a:lnSpc>
                  <a:spcPct val="90000"/>
                </a:lnSpc>
              </a:pPr>
              <a:r>
                <a:rPr lang="en-GB" sz="800">
                  <a:latin typeface="Arial Unicode MS" pitchFamily="34" charset="-128"/>
                </a:rPr>
                <a:t>Projects</a:t>
              </a:r>
              <a:endParaRPr lang="en-GB" sz="1000">
                <a:solidFill>
                  <a:srgbClr val="078BA6"/>
                </a:solidFill>
                <a:latin typeface="Arial Unicode MS" pitchFamily="34" charset="-128"/>
              </a:endParaRPr>
            </a:p>
          </p:txBody>
        </p:sp>
      </p:grpSp>
      <p:grpSp>
        <p:nvGrpSpPr>
          <p:cNvPr id="3" name="Group 44"/>
          <p:cNvGrpSpPr>
            <a:grpSpLocks/>
          </p:cNvGrpSpPr>
          <p:nvPr/>
        </p:nvGrpSpPr>
        <p:grpSpPr bwMode="auto">
          <a:xfrm>
            <a:off x="3025775" y="3495675"/>
            <a:ext cx="2438400" cy="2005013"/>
            <a:chOff x="1906" y="2202"/>
            <a:chExt cx="1536" cy="1263"/>
          </a:xfrm>
        </p:grpSpPr>
        <p:pic>
          <p:nvPicPr>
            <p:cNvPr id="27657" name="AutoShape 26" descr="1"/>
            <p:cNvPicPr>
              <a:picLocks noChangeArrowheads="1"/>
            </p:cNvPicPr>
            <p:nvPr/>
          </p:nvPicPr>
          <p:blipFill>
            <a:blip r:embed="rId4" cstate="print">
              <a:lum bright="-4000"/>
            </a:blip>
            <a:srcRect/>
            <a:stretch>
              <a:fillRect/>
            </a:stretch>
          </p:blipFill>
          <p:spPr bwMode="auto">
            <a:xfrm>
              <a:off x="1952" y="2202"/>
              <a:ext cx="1490" cy="668"/>
            </a:xfrm>
            <a:prstGeom prst="rect">
              <a:avLst/>
            </a:prstGeom>
            <a:noFill/>
            <a:ln w="9525">
              <a:noFill/>
              <a:miter lim="800000"/>
              <a:headEnd/>
              <a:tailEnd/>
            </a:ln>
          </p:spPr>
        </p:pic>
        <p:sp>
          <p:nvSpPr>
            <p:cNvPr id="27658" name="Rectangle 28"/>
            <p:cNvSpPr>
              <a:spLocks noChangeArrowheads="1"/>
            </p:cNvSpPr>
            <p:nvPr/>
          </p:nvSpPr>
          <p:spPr bwMode="auto">
            <a:xfrm>
              <a:off x="1906" y="2921"/>
              <a:ext cx="476" cy="188"/>
            </a:xfrm>
            <a:prstGeom prst="rect">
              <a:avLst/>
            </a:prstGeom>
            <a:noFill/>
            <a:ln w="9525">
              <a:noFill/>
              <a:miter lim="800000"/>
              <a:headEnd/>
              <a:tailEnd/>
            </a:ln>
          </p:spPr>
          <p:txBody>
            <a:bodyPr wrap="none">
              <a:spAutoFit/>
            </a:bodyPr>
            <a:lstStyle/>
            <a:p>
              <a:r>
                <a:rPr lang="en-GB" sz="1200" b="1">
                  <a:solidFill>
                    <a:srgbClr val="078BA6"/>
                  </a:solidFill>
                  <a:latin typeface="Arial Unicode MS" pitchFamily="34" charset="-128"/>
                </a:rPr>
                <a:t>Phase</a:t>
              </a:r>
              <a:r>
                <a:rPr lang="es-ES" sz="1200" b="1">
                  <a:solidFill>
                    <a:srgbClr val="078BA6"/>
                  </a:solidFill>
                  <a:latin typeface="Arial Unicode MS" pitchFamily="34" charset="-128"/>
                </a:rPr>
                <a:t> 1</a:t>
              </a:r>
            </a:p>
          </p:txBody>
        </p:sp>
        <p:sp>
          <p:nvSpPr>
            <p:cNvPr id="27659" name="Rectangle 29"/>
            <p:cNvSpPr>
              <a:spLocks noChangeArrowheads="1"/>
            </p:cNvSpPr>
            <p:nvPr/>
          </p:nvSpPr>
          <p:spPr bwMode="auto">
            <a:xfrm>
              <a:off x="2716" y="2942"/>
              <a:ext cx="692" cy="523"/>
            </a:xfrm>
            <a:prstGeom prst="rect">
              <a:avLst/>
            </a:prstGeom>
            <a:noFill/>
            <a:ln w="9525">
              <a:noFill/>
              <a:miter lim="800000"/>
              <a:headEnd/>
              <a:tailEnd/>
            </a:ln>
          </p:spPr>
          <p:txBody>
            <a:bodyPr>
              <a:spAutoFit/>
            </a:bodyPr>
            <a:lstStyle/>
            <a:p>
              <a:pPr>
                <a:lnSpc>
                  <a:spcPct val="90000"/>
                </a:lnSpc>
              </a:pPr>
              <a:r>
                <a:rPr lang="en-GB" sz="1200" b="1">
                  <a:solidFill>
                    <a:srgbClr val="078BA6"/>
                  </a:solidFill>
                  <a:latin typeface="Arial Unicode MS" pitchFamily="34" charset="-128"/>
                </a:rPr>
                <a:t>Physical</a:t>
              </a:r>
            </a:p>
            <a:p>
              <a:pPr>
                <a:lnSpc>
                  <a:spcPct val="90000"/>
                </a:lnSpc>
              </a:pPr>
              <a:r>
                <a:rPr lang="en-GB" sz="1200" b="1">
                  <a:solidFill>
                    <a:srgbClr val="078BA6"/>
                  </a:solidFill>
                  <a:latin typeface="Arial Unicode MS" pitchFamily="34" charset="-128"/>
                </a:rPr>
                <a:t>Environment</a:t>
              </a:r>
              <a:endParaRPr lang="en-GB" sz="1600" b="1">
                <a:solidFill>
                  <a:srgbClr val="078BA6"/>
                </a:solidFill>
                <a:latin typeface="Arial Unicode MS" pitchFamily="34" charset="-128"/>
              </a:endParaRPr>
            </a:p>
            <a:p>
              <a:pPr>
                <a:lnSpc>
                  <a:spcPct val="90000"/>
                </a:lnSpc>
              </a:pPr>
              <a:r>
                <a:rPr lang="en-GB" sz="800">
                  <a:latin typeface="Arial Unicode MS" pitchFamily="34" charset="-128"/>
                </a:rPr>
                <a:t>Town Planning</a:t>
              </a:r>
            </a:p>
            <a:p>
              <a:pPr>
                <a:lnSpc>
                  <a:spcPct val="90000"/>
                </a:lnSpc>
              </a:pPr>
              <a:r>
                <a:rPr lang="en-GB" sz="800">
                  <a:latin typeface="Arial Unicode MS" pitchFamily="34" charset="-128"/>
                </a:rPr>
                <a:t>Building</a:t>
              </a:r>
            </a:p>
            <a:p>
              <a:pPr>
                <a:lnSpc>
                  <a:spcPct val="90000"/>
                </a:lnSpc>
              </a:pPr>
              <a:r>
                <a:rPr lang="en-GB" sz="800">
                  <a:latin typeface="Arial Unicode MS" pitchFamily="34" charset="-128"/>
                </a:rPr>
                <a:t>Infrastructure</a:t>
              </a:r>
              <a:endParaRPr lang="en-GB" sz="900">
                <a:latin typeface="Arial Unicode MS" pitchFamily="34" charset="-128"/>
              </a:endParaRPr>
            </a:p>
          </p:txBody>
        </p:sp>
      </p:grpSp>
      <p:sp>
        <p:nvSpPr>
          <p:cNvPr id="27652"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solidFill>
                  <a:schemeClr val="tx2"/>
                </a:solidFill>
                <a:latin typeface="Arial Unicode MS" pitchFamily="34" charset="-128"/>
              </a:rPr>
              <a:t>Conceptual model</a:t>
            </a:r>
            <a:endParaRPr lang="es-ES" altLang="zh-CN">
              <a:solidFill>
                <a:schemeClr val="tx2"/>
              </a:solidFill>
              <a:latin typeface="Arial Unicode MS" pitchFamily="34" charset="-128"/>
              <a:ea typeface="宋体" pitchFamily="2" charset="-122"/>
            </a:endParaRPr>
          </a:p>
        </p:txBody>
      </p:sp>
      <p:grpSp>
        <p:nvGrpSpPr>
          <p:cNvPr id="4" name="Group 42"/>
          <p:cNvGrpSpPr>
            <a:grpSpLocks/>
          </p:cNvGrpSpPr>
          <p:nvPr/>
        </p:nvGrpSpPr>
        <p:grpSpPr bwMode="auto">
          <a:xfrm>
            <a:off x="838200" y="1676400"/>
            <a:ext cx="6934200" cy="5762625"/>
            <a:chOff x="528" y="1056"/>
            <a:chExt cx="4368" cy="3630"/>
          </a:xfrm>
        </p:grpSpPr>
        <p:sp>
          <p:nvSpPr>
            <p:cNvPr id="27654" name="AutoShape 20" descr="3"/>
            <p:cNvSpPr>
              <a:spLocks noChangeArrowheads="1"/>
            </p:cNvSpPr>
            <p:nvPr/>
          </p:nvSpPr>
          <p:spPr bwMode="auto">
            <a:xfrm>
              <a:off x="589" y="1056"/>
              <a:ext cx="4182" cy="36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3191" y="10800"/>
                  </a:moveTo>
                  <a:cubicBezTo>
                    <a:pt x="3191" y="6597"/>
                    <a:pt x="6597" y="3191"/>
                    <a:pt x="10800" y="3191"/>
                  </a:cubicBezTo>
                  <a:cubicBezTo>
                    <a:pt x="15002" y="3190"/>
                    <a:pt x="18408" y="6597"/>
                    <a:pt x="18409" y="10799"/>
                  </a:cubicBezTo>
                  <a:lnTo>
                    <a:pt x="21600" y="10800"/>
                  </a:lnTo>
                  <a:cubicBezTo>
                    <a:pt x="21600" y="4835"/>
                    <a:pt x="16764" y="0"/>
                    <a:pt x="10800" y="0"/>
                  </a:cubicBezTo>
                  <a:cubicBezTo>
                    <a:pt x="4835" y="0"/>
                    <a:pt x="0" y="4835"/>
                    <a:pt x="0" y="10800"/>
                  </a:cubicBezTo>
                  <a:close/>
                </a:path>
              </a:pathLst>
            </a:custGeom>
            <a:blipFill dpi="0" rotWithShape="0">
              <a:blip r:embed="rId5" cstate="print"/>
              <a:srcRect/>
              <a:stretch>
                <a:fillRect/>
              </a:stretch>
            </a:blipFill>
            <a:ln w="9525">
              <a:miter lim="800000"/>
              <a:headEnd/>
              <a:tailEnd/>
            </a:ln>
            <a:scene3d>
              <a:camera prst="legacyObliqueTopRight"/>
              <a:lightRig rig="legacyFlat3" dir="r"/>
            </a:scene3d>
            <a:sp3d extrusionH="227000" prstMaterial="legacyMatte">
              <a:bevelT w="13500" h="13500" prst="angle"/>
              <a:bevelB w="13500" h="13500" prst="angle"/>
              <a:extrusionClr>
                <a:schemeClr val="accent1"/>
              </a:extrusionClr>
            </a:sp3d>
          </p:spPr>
          <p:txBody>
            <a:bodyPr wrap="none" anchor="ctr">
              <a:flatTx/>
            </a:bodyPr>
            <a:lstStyle/>
            <a:p>
              <a:endParaRPr lang="es-ES_tradnl"/>
            </a:p>
          </p:txBody>
        </p:sp>
        <p:sp>
          <p:nvSpPr>
            <p:cNvPr id="27655" name="Rectangle 22"/>
            <p:cNvSpPr>
              <a:spLocks noChangeArrowheads="1"/>
            </p:cNvSpPr>
            <p:nvPr/>
          </p:nvSpPr>
          <p:spPr bwMode="auto">
            <a:xfrm>
              <a:off x="528" y="2924"/>
              <a:ext cx="476" cy="188"/>
            </a:xfrm>
            <a:prstGeom prst="rect">
              <a:avLst/>
            </a:prstGeom>
            <a:noFill/>
            <a:ln w="9525">
              <a:noFill/>
              <a:miter lim="800000"/>
              <a:headEnd/>
              <a:tailEnd/>
            </a:ln>
          </p:spPr>
          <p:txBody>
            <a:bodyPr wrap="none">
              <a:spAutoFit/>
            </a:bodyPr>
            <a:lstStyle/>
            <a:p>
              <a:r>
                <a:rPr lang="en-GB" sz="1200" b="1">
                  <a:solidFill>
                    <a:srgbClr val="078BA6"/>
                  </a:solidFill>
                  <a:latin typeface="Arial Unicode MS" pitchFamily="34" charset="-128"/>
                </a:rPr>
                <a:t>Phase 3</a:t>
              </a:r>
            </a:p>
          </p:txBody>
        </p:sp>
        <p:sp>
          <p:nvSpPr>
            <p:cNvPr id="27656" name="Rectangle 29"/>
            <p:cNvSpPr>
              <a:spLocks noChangeArrowheads="1"/>
            </p:cNvSpPr>
            <p:nvPr/>
          </p:nvSpPr>
          <p:spPr bwMode="auto">
            <a:xfrm>
              <a:off x="4128" y="2942"/>
              <a:ext cx="768" cy="369"/>
            </a:xfrm>
            <a:prstGeom prst="rect">
              <a:avLst/>
            </a:prstGeom>
            <a:noFill/>
            <a:ln w="9525">
              <a:noFill/>
              <a:miter lim="800000"/>
              <a:headEnd/>
              <a:tailEnd/>
            </a:ln>
          </p:spPr>
          <p:txBody>
            <a:bodyPr>
              <a:spAutoFit/>
            </a:bodyPr>
            <a:lstStyle/>
            <a:p>
              <a:pPr>
                <a:lnSpc>
                  <a:spcPct val="90000"/>
                </a:lnSpc>
              </a:pPr>
              <a:r>
                <a:rPr lang="en-GB" sz="1200" b="1">
                  <a:solidFill>
                    <a:srgbClr val="078BA6"/>
                  </a:solidFill>
                  <a:latin typeface="Arial Unicode MS" pitchFamily="34" charset="-128"/>
                </a:rPr>
                <a:t>Personal</a:t>
              </a:r>
            </a:p>
            <a:p>
              <a:pPr>
                <a:lnSpc>
                  <a:spcPct val="90000"/>
                </a:lnSpc>
              </a:pPr>
              <a:r>
                <a:rPr lang="en-GB" sz="1200" b="1">
                  <a:solidFill>
                    <a:srgbClr val="078BA6"/>
                  </a:solidFill>
                  <a:latin typeface="Arial Unicode MS" pitchFamily="34" charset="-128"/>
                </a:rPr>
                <a:t>Environment</a:t>
              </a:r>
              <a:endParaRPr lang="en-GB" sz="1600" b="1">
                <a:solidFill>
                  <a:srgbClr val="078BA6"/>
                </a:solidFill>
                <a:latin typeface="Arial Unicode MS" pitchFamily="34" charset="-128"/>
              </a:endParaRPr>
            </a:p>
            <a:p>
              <a:pPr>
                <a:lnSpc>
                  <a:spcPct val="90000"/>
                </a:lnSpc>
              </a:pPr>
              <a:r>
                <a:rPr lang="en-GB" sz="800">
                  <a:latin typeface="Arial Unicode MS" pitchFamily="34" charset="-128"/>
                </a:rPr>
                <a:t>Relationship space</a:t>
              </a:r>
              <a:endParaRPr lang="en-GB" sz="900">
                <a:latin typeface="Arial Unicode MS" pitchFamily="34"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4448172" y="4043363"/>
            <a:ext cx="3650358" cy="480131"/>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dirty="0">
                <a:latin typeface="Arial Unicode MS" pitchFamily="34" charset="-128"/>
              </a:rPr>
              <a:t>22@ Barcelona: </a:t>
            </a:r>
            <a:r>
              <a:rPr lang="en-US" b="1" dirty="0" smtClean="0">
                <a:latin typeface="Arial Unicode MS" pitchFamily="34" charset="-128"/>
              </a:rPr>
              <a:t>Urban innovation</a:t>
            </a:r>
            <a:endParaRPr lang="en-US" b="1" dirty="0">
              <a:latin typeface="Arial Unicode MS" pitchFamily="34" charset="-128"/>
            </a:endParaRPr>
          </a:p>
        </p:txBody>
      </p:sp>
      <p:sp>
        <p:nvSpPr>
          <p:cNvPr id="30724" name="Rectangle 4"/>
          <p:cNvSpPr>
            <a:spLocks noChangeArrowheads="1"/>
          </p:cNvSpPr>
          <p:nvPr/>
        </p:nvSpPr>
        <p:spPr bwMode="auto">
          <a:xfrm>
            <a:off x="4165597" y="4043363"/>
            <a:ext cx="311150" cy="520700"/>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b="1">
                <a:latin typeface="Arial Unicode MS" pitchFamily="34" charset="-128"/>
              </a:rPr>
              <a:t>4</a:t>
            </a:r>
          </a:p>
        </p:txBody>
      </p:sp>
      <p:sp>
        <p:nvSpPr>
          <p:cNvPr id="90117" name="Line 5"/>
          <p:cNvSpPr>
            <a:spLocks noChangeShapeType="1"/>
          </p:cNvSpPr>
          <p:nvPr/>
        </p:nvSpPr>
        <p:spPr bwMode="auto">
          <a:xfrm flipH="1">
            <a:off x="4143372" y="4495800"/>
            <a:ext cx="228600" cy="0"/>
          </a:xfrm>
          <a:prstGeom prst="line">
            <a:avLst/>
          </a:prstGeom>
          <a:noFill/>
          <a:ln w="25400">
            <a:solidFill>
              <a:srgbClr val="078BA6"/>
            </a:solidFill>
            <a:round/>
            <a:headEnd/>
            <a:tailEnd/>
          </a:ln>
        </p:spPr>
        <p:txBody>
          <a:bodyPr wrap="none" anchor="ctr"/>
          <a:lstStyle/>
          <a:p>
            <a:endParaRPr lang="es-ES"/>
          </a:p>
        </p:txBody>
      </p:sp>
      <p:sp>
        <p:nvSpPr>
          <p:cNvPr id="6" name="Line 5"/>
          <p:cNvSpPr>
            <a:spLocks noChangeShapeType="1"/>
          </p:cNvSpPr>
          <p:nvPr/>
        </p:nvSpPr>
        <p:spPr bwMode="auto">
          <a:xfrm flipH="1">
            <a:off x="4557714" y="4488995"/>
            <a:ext cx="3729062" cy="0"/>
          </a:xfrm>
          <a:prstGeom prst="line">
            <a:avLst/>
          </a:prstGeom>
          <a:noFill/>
          <a:ln w="25400">
            <a:solidFill>
              <a:srgbClr val="078BA6"/>
            </a:solidFill>
            <a:round/>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011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utoUpdateAnimBg="0"/>
      <p:bldP spid="9011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09600" y="592138"/>
            <a:ext cx="7848600" cy="369887"/>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Agenda</a:t>
            </a:r>
            <a:endParaRPr lang="es-ES" altLang="zh-CN" b="1">
              <a:solidFill>
                <a:schemeClr val="accent1"/>
              </a:solidFill>
              <a:ea typeface="宋体" pitchFamily="2" charset="-122"/>
            </a:endParaRPr>
          </a:p>
        </p:txBody>
      </p:sp>
      <p:grpSp>
        <p:nvGrpSpPr>
          <p:cNvPr id="2" name="21 Grupo"/>
          <p:cNvGrpSpPr>
            <a:grpSpLocks/>
          </p:cNvGrpSpPr>
          <p:nvPr/>
        </p:nvGrpSpPr>
        <p:grpSpPr bwMode="auto">
          <a:xfrm>
            <a:off x="4495800" y="2071678"/>
            <a:ext cx="3607307" cy="3682985"/>
            <a:chOff x="4495800" y="2444750"/>
            <a:chExt cx="3607307" cy="3682985"/>
          </a:xfrm>
        </p:grpSpPr>
        <p:sp>
          <p:nvSpPr>
            <p:cNvPr id="5124" name="Rectangle 5"/>
            <p:cNvSpPr>
              <a:spLocks noChangeArrowheads="1"/>
            </p:cNvSpPr>
            <p:nvPr/>
          </p:nvSpPr>
          <p:spPr bwMode="auto">
            <a:xfrm>
              <a:off x="4800600" y="2459038"/>
              <a:ext cx="3302507" cy="3668697"/>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sz="1400" b="1" dirty="0" smtClean="0">
                  <a:latin typeface="Arial Unicode MS" pitchFamily="34" charset="-128"/>
                </a:rPr>
                <a:t>Barcelona</a:t>
              </a:r>
              <a:endParaRPr lang="en-US" sz="1400" b="1" dirty="0">
                <a:latin typeface="Arial Unicode MS" pitchFamily="34" charset="-128"/>
              </a:endParaRPr>
            </a:p>
            <a:p>
              <a:pPr>
                <a:lnSpc>
                  <a:spcPct val="140000"/>
                </a:lnSpc>
                <a:spcBef>
                  <a:spcPct val="50000"/>
                </a:spcBef>
                <a:buClr>
                  <a:srgbClr val="336699"/>
                </a:buClr>
                <a:buSzPct val="120000"/>
                <a:buFont typeface="Wingdings 2" pitchFamily="18" charset="2"/>
                <a:buNone/>
              </a:pPr>
              <a:r>
                <a:rPr lang="en-US" sz="1400" dirty="0">
                  <a:latin typeface="Arial Unicode MS" pitchFamily="34" charset="-128"/>
                </a:rPr>
                <a:t>22@Barcelona: </a:t>
              </a:r>
              <a:r>
                <a:rPr lang="en-US" sz="1400" b="1" dirty="0">
                  <a:latin typeface="Arial Unicode MS" pitchFamily="34" charset="-128"/>
                </a:rPr>
                <a:t>Where</a:t>
              </a:r>
            </a:p>
            <a:p>
              <a:pPr>
                <a:lnSpc>
                  <a:spcPct val="140000"/>
                </a:lnSpc>
                <a:spcBef>
                  <a:spcPct val="50000"/>
                </a:spcBef>
                <a:buClr>
                  <a:srgbClr val="336699"/>
                </a:buClr>
                <a:buSzPct val="120000"/>
                <a:buFont typeface="Wingdings 2" pitchFamily="18" charset="2"/>
                <a:buNone/>
              </a:pPr>
              <a:r>
                <a:rPr lang="en-US" sz="1400" dirty="0">
                  <a:latin typeface="Arial Unicode MS" pitchFamily="34" charset="-128"/>
                </a:rPr>
                <a:t>22@Barcelona: </a:t>
              </a:r>
              <a:r>
                <a:rPr lang="en-US" sz="1400" b="1" dirty="0">
                  <a:latin typeface="Arial Unicode MS" pitchFamily="34" charset="-128"/>
                </a:rPr>
                <a:t>History</a:t>
              </a:r>
            </a:p>
            <a:p>
              <a:pPr>
                <a:lnSpc>
                  <a:spcPct val="140000"/>
                </a:lnSpc>
                <a:spcBef>
                  <a:spcPct val="50000"/>
                </a:spcBef>
                <a:buClr>
                  <a:srgbClr val="336699"/>
                </a:buClr>
                <a:buSzPct val="120000"/>
                <a:buFont typeface="Wingdings 2" pitchFamily="18" charset="2"/>
                <a:buNone/>
              </a:pPr>
              <a:r>
                <a:rPr lang="en-US" sz="1400" dirty="0">
                  <a:latin typeface="Arial Unicode MS" pitchFamily="34" charset="-128"/>
                </a:rPr>
                <a:t>22@Barcelona: </a:t>
              </a:r>
              <a:r>
                <a:rPr lang="en-US" sz="1400" b="1" dirty="0">
                  <a:latin typeface="Arial Unicode MS" pitchFamily="34" charset="-128"/>
                </a:rPr>
                <a:t>The Innovation District </a:t>
              </a:r>
            </a:p>
            <a:p>
              <a:pPr>
                <a:lnSpc>
                  <a:spcPct val="140000"/>
                </a:lnSpc>
                <a:spcBef>
                  <a:spcPct val="50000"/>
                </a:spcBef>
                <a:buClr>
                  <a:srgbClr val="336699"/>
                </a:buClr>
                <a:buSzPct val="120000"/>
                <a:buFont typeface="Wingdings 2" pitchFamily="18" charset="2"/>
                <a:buNone/>
              </a:pPr>
              <a:r>
                <a:rPr lang="en-US" sz="1400" dirty="0">
                  <a:latin typeface="Arial Unicode MS" pitchFamily="34" charset="-128"/>
                </a:rPr>
                <a:t>22@Barcelona: </a:t>
              </a:r>
              <a:r>
                <a:rPr lang="en-US" sz="1400" b="1" dirty="0" smtClean="0">
                  <a:latin typeface="Arial Unicode MS" pitchFamily="34" charset="-128"/>
                </a:rPr>
                <a:t>Urban innovation</a:t>
              </a:r>
              <a:endParaRPr lang="en-US" sz="1400" b="1" dirty="0">
                <a:latin typeface="Arial Unicode MS" pitchFamily="34" charset="-128"/>
              </a:endParaRPr>
            </a:p>
            <a:p>
              <a:pPr>
                <a:lnSpc>
                  <a:spcPct val="140000"/>
                </a:lnSpc>
                <a:spcBef>
                  <a:spcPct val="50000"/>
                </a:spcBef>
                <a:buClr>
                  <a:srgbClr val="336699"/>
                </a:buClr>
                <a:buSzPct val="120000"/>
                <a:buFont typeface="Wingdings 2" pitchFamily="18" charset="2"/>
                <a:buNone/>
              </a:pPr>
              <a:r>
                <a:rPr lang="en-US" sz="1400" dirty="0" smtClean="0">
                  <a:latin typeface="Arial Unicode MS" pitchFamily="34" charset="-128"/>
                </a:rPr>
                <a:t>22@Barcelona: </a:t>
              </a:r>
              <a:r>
                <a:rPr lang="en-US" sz="1400" b="1" dirty="0" smtClean="0">
                  <a:latin typeface="Arial Unicode MS" pitchFamily="34" charset="-128"/>
                </a:rPr>
                <a:t>Economic innovation</a:t>
              </a:r>
            </a:p>
            <a:p>
              <a:pPr>
                <a:lnSpc>
                  <a:spcPct val="140000"/>
                </a:lnSpc>
                <a:spcBef>
                  <a:spcPct val="50000"/>
                </a:spcBef>
                <a:buClr>
                  <a:srgbClr val="336699"/>
                </a:buClr>
                <a:buSzPct val="120000"/>
                <a:buFont typeface="Wingdings 2" pitchFamily="18" charset="2"/>
                <a:buNone/>
              </a:pPr>
              <a:r>
                <a:rPr lang="en-US" sz="1400" dirty="0" smtClean="0">
                  <a:latin typeface="Arial Unicode MS" pitchFamily="34" charset="-128"/>
                </a:rPr>
                <a:t>22@Barcelona: </a:t>
              </a:r>
              <a:r>
                <a:rPr lang="en-US" sz="1400" b="1" dirty="0" smtClean="0">
                  <a:latin typeface="Arial Unicode MS" pitchFamily="34" charset="-128"/>
                </a:rPr>
                <a:t>Social innovation</a:t>
              </a:r>
            </a:p>
            <a:p>
              <a:pPr>
                <a:lnSpc>
                  <a:spcPct val="140000"/>
                </a:lnSpc>
                <a:spcBef>
                  <a:spcPct val="50000"/>
                </a:spcBef>
                <a:buClr>
                  <a:srgbClr val="336699"/>
                </a:buClr>
                <a:buSzPct val="120000"/>
                <a:buFont typeface="Wingdings 2" pitchFamily="18" charset="2"/>
                <a:buNone/>
              </a:pPr>
              <a:r>
                <a:rPr lang="en-US" sz="1400" b="1" dirty="0" smtClean="0">
                  <a:latin typeface="Arial Unicode MS" pitchFamily="34" charset="-128"/>
                </a:rPr>
                <a:t>Summary</a:t>
              </a:r>
            </a:p>
            <a:p>
              <a:pPr>
                <a:lnSpc>
                  <a:spcPct val="140000"/>
                </a:lnSpc>
                <a:spcBef>
                  <a:spcPct val="50000"/>
                </a:spcBef>
                <a:buClr>
                  <a:srgbClr val="336699"/>
                </a:buClr>
                <a:buSzPct val="120000"/>
                <a:buFont typeface="Wingdings 2" pitchFamily="18" charset="2"/>
                <a:buNone/>
              </a:pPr>
              <a:r>
                <a:rPr lang="en-US" sz="1400" b="1" dirty="0" smtClean="0">
                  <a:latin typeface="Arial Unicode MS" pitchFamily="34" charset="-128"/>
                </a:rPr>
                <a:t>Q&amp;A</a:t>
              </a:r>
              <a:endParaRPr lang="es-ES_tradnl" sz="1400" b="1" dirty="0">
                <a:latin typeface="Arial Unicode MS" pitchFamily="34" charset="-128"/>
              </a:endParaRPr>
            </a:p>
          </p:txBody>
        </p:sp>
        <p:sp>
          <p:nvSpPr>
            <p:cNvPr id="5125" name="Rectangle 53"/>
            <p:cNvSpPr>
              <a:spLocks noChangeArrowheads="1"/>
            </p:cNvSpPr>
            <p:nvPr/>
          </p:nvSpPr>
          <p:spPr bwMode="auto">
            <a:xfrm>
              <a:off x="4518025" y="2444750"/>
              <a:ext cx="284052" cy="3668697"/>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sz="1400" b="1" dirty="0">
                  <a:latin typeface="Arial Unicode MS" pitchFamily="34" charset="-128"/>
                </a:rPr>
                <a:t>0</a:t>
              </a:r>
            </a:p>
            <a:p>
              <a:pPr>
                <a:lnSpc>
                  <a:spcPct val="140000"/>
                </a:lnSpc>
                <a:spcBef>
                  <a:spcPct val="50000"/>
                </a:spcBef>
                <a:buClr>
                  <a:srgbClr val="336699"/>
                </a:buClr>
                <a:buSzPct val="120000"/>
                <a:buFont typeface="Wingdings 2" pitchFamily="18" charset="2"/>
                <a:buNone/>
              </a:pPr>
              <a:r>
                <a:rPr lang="en-US" sz="1400" b="1" dirty="0">
                  <a:latin typeface="Arial Unicode MS" pitchFamily="34" charset="-128"/>
                </a:rPr>
                <a:t>1</a:t>
              </a:r>
            </a:p>
            <a:p>
              <a:pPr>
                <a:lnSpc>
                  <a:spcPct val="140000"/>
                </a:lnSpc>
                <a:spcBef>
                  <a:spcPct val="50000"/>
                </a:spcBef>
                <a:buClr>
                  <a:srgbClr val="336699"/>
                </a:buClr>
                <a:buSzPct val="120000"/>
                <a:buFont typeface="Wingdings 2" pitchFamily="18" charset="2"/>
                <a:buNone/>
              </a:pPr>
              <a:r>
                <a:rPr lang="en-US" sz="1400" b="1" dirty="0">
                  <a:latin typeface="Arial Unicode MS" pitchFamily="34" charset="-128"/>
                </a:rPr>
                <a:t>2</a:t>
              </a:r>
            </a:p>
            <a:p>
              <a:pPr>
                <a:lnSpc>
                  <a:spcPct val="140000"/>
                </a:lnSpc>
                <a:spcBef>
                  <a:spcPct val="50000"/>
                </a:spcBef>
                <a:buClr>
                  <a:srgbClr val="336699"/>
                </a:buClr>
                <a:buSzPct val="120000"/>
                <a:buFont typeface="Wingdings 2" pitchFamily="18" charset="2"/>
                <a:buNone/>
              </a:pPr>
              <a:r>
                <a:rPr lang="en-US" sz="1400" b="1" dirty="0">
                  <a:latin typeface="Arial Unicode MS" pitchFamily="34" charset="-128"/>
                </a:rPr>
                <a:t>3</a:t>
              </a:r>
            </a:p>
            <a:p>
              <a:pPr>
                <a:lnSpc>
                  <a:spcPct val="140000"/>
                </a:lnSpc>
                <a:spcBef>
                  <a:spcPct val="50000"/>
                </a:spcBef>
                <a:buClr>
                  <a:srgbClr val="336699"/>
                </a:buClr>
                <a:buSzPct val="120000"/>
                <a:buFont typeface="Wingdings 2" pitchFamily="18" charset="2"/>
                <a:buNone/>
              </a:pPr>
              <a:r>
                <a:rPr lang="en-US" sz="1400" b="1" dirty="0">
                  <a:latin typeface="Arial Unicode MS" pitchFamily="34" charset="-128"/>
                </a:rPr>
                <a:t>4</a:t>
              </a:r>
            </a:p>
            <a:p>
              <a:pPr>
                <a:lnSpc>
                  <a:spcPct val="140000"/>
                </a:lnSpc>
                <a:spcBef>
                  <a:spcPct val="50000"/>
                </a:spcBef>
                <a:buClr>
                  <a:srgbClr val="336699"/>
                </a:buClr>
                <a:buSzPct val="120000"/>
                <a:buFont typeface="Wingdings 2" pitchFamily="18" charset="2"/>
                <a:buNone/>
              </a:pPr>
              <a:r>
                <a:rPr lang="en-US" sz="1400" b="1" dirty="0">
                  <a:latin typeface="Arial Unicode MS" pitchFamily="34" charset="-128"/>
                </a:rPr>
                <a:t>5</a:t>
              </a:r>
            </a:p>
            <a:p>
              <a:pPr>
                <a:lnSpc>
                  <a:spcPct val="140000"/>
                </a:lnSpc>
                <a:spcBef>
                  <a:spcPct val="50000"/>
                </a:spcBef>
                <a:buClr>
                  <a:srgbClr val="336699"/>
                </a:buClr>
                <a:buSzPct val="120000"/>
                <a:buFont typeface="Wingdings 2" pitchFamily="18" charset="2"/>
                <a:buNone/>
              </a:pPr>
              <a:r>
                <a:rPr lang="en-US" sz="1400" b="1" dirty="0">
                  <a:latin typeface="Arial Unicode MS" pitchFamily="34" charset="-128"/>
                </a:rPr>
                <a:t>6</a:t>
              </a:r>
            </a:p>
            <a:p>
              <a:pPr>
                <a:lnSpc>
                  <a:spcPct val="140000"/>
                </a:lnSpc>
                <a:spcBef>
                  <a:spcPct val="50000"/>
                </a:spcBef>
                <a:buClr>
                  <a:srgbClr val="336699"/>
                </a:buClr>
                <a:buSzPct val="120000"/>
                <a:buFont typeface="Wingdings 2" pitchFamily="18" charset="2"/>
                <a:buNone/>
              </a:pPr>
              <a:r>
                <a:rPr lang="en-US" sz="1400" b="1" dirty="0" smtClean="0">
                  <a:latin typeface="Arial Unicode MS" pitchFamily="34" charset="-128"/>
                </a:rPr>
                <a:t>7</a:t>
              </a:r>
            </a:p>
            <a:p>
              <a:pPr>
                <a:lnSpc>
                  <a:spcPct val="140000"/>
                </a:lnSpc>
                <a:spcBef>
                  <a:spcPct val="50000"/>
                </a:spcBef>
                <a:buClr>
                  <a:srgbClr val="336699"/>
                </a:buClr>
                <a:buSzPct val="120000"/>
                <a:buFont typeface="Wingdings 2" pitchFamily="18" charset="2"/>
                <a:buNone/>
              </a:pPr>
              <a:r>
                <a:rPr lang="en-US" sz="1400" b="1" dirty="0" smtClean="0">
                  <a:latin typeface="Arial Unicode MS" pitchFamily="34" charset="-128"/>
                </a:rPr>
                <a:t>8</a:t>
              </a:r>
              <a:endParaRPr lang="es-ES_tradnl" sz="1400" b="1" dirty="0">
                <a:latin typeface="Arial Unicode MS" pitchFamily="34" charset="-128"/>
              </a:endParaRPr>
            </a:p>
          </p:txBody>
        </p:sp>
        <p:grpSp>
          <p:nvGrpSpPr>
            <p:cNvPr id="5126" name="Group 81"/>
            <p:cNvGrpSpPr>
              <a:grpSpLocks/>
            </p:cNvGrpSpPr>
            <p:nvPr/>
          </p:nvGrpSpPr>
          <p:grpSpPr bwMode="auto">
            <a:xfrm>
              <a:off x="4495800" y="2781300"/>
              <a:ext cx="3440113" cy="2933700"/>
              <a:chOff x="2832" y="1887"/>
              <a:chExt cx="2167" cy="1848"/>
            </a:xfrm>
          </p:grpSpPr>
          <p:sp>
            <p:nvSpPr>
              <p:cNvPr id="5127" name="Freeform 36"/>
              <p:cNvSpPr>
                <a:spLocks/>
              </p:cNvSpPr>
              <p:nvPr/>
            </p:nvSpPr>
            <p:spPr bwMode="auto">
              <a:xfrm>
                <a:off x="3072" y="1887"/>
                <a:ext cx="1927" cy="3"/>
              </a:xfrm>
              <a:custGeom>
                <a:avLst/>
                <a:gdLst>
                  <a:gd name="T0" fmla="*/ 2690306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5128" name="Freeform 40"/>
              <p:cNvSpPr>
                <a:spLocks/>
              </p:cNvSpPr>
              <p:nvPr/>
            </p:nvSpPr>
            <p:spPr bwMode="auto">
              <a:xfrm>
                <a:off x="3072" y="2157"/>
                <a:ext cx="1927" cy="3"/>
              </a:xfrm>
              <a:custGeom>
                <a:avLst/>
                <a:gdLst>
                  <a:gd name="T0" fmla="*/ 2690306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5129" name="Freeform 42"/>
              <p:cNvSpPr>
                <a:spLocks/>
              </p:cNvSpPr>
              <p:nvPr/>
            </p:nvSpPr>
            <p:spPr bwMode="auto">
              <a:xfrm>
                <a:off x="3072" y="2397"/>
                <a:ext cx="1927" cy="3"/>
              </a:xfrm>
              <a:custGeom>
                <a:avLst/>
                <a:gdLst>
                  <a:gd name="T0" fmla="*/ 2690306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5130" name="Freeform 44"/>
              <p:cNvSpPr>
                <a:spLocks/>
              </p:cNvSpPr>
              <p:nvPr/>
            </p:nvSpPr>
            <p:spPr bwMode="auto">
              <a:xfrm>
                <a:off x="3072" y="2690"/>
                <a:ext cx="1927" cy="3"/>
              </a:xfrm>
              <a:custGeom>
                <a:avLst/>
                <a:gdLst>
                  <a:gd name="T0" fmla="*/ 2690306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5131" name="Freeform 46"/>
              <p:cNvSpPr>
                <a:spLocks/>
              </p:cNvSpPr>
              <p:nvPr/>
            </p:nvSpPr>
            <p:spPr bwMode="auto">
              <a:xfrm>
                <a:off x="3072" y="2976"/>
                <a:ext cx="1927" cy="3"/>
              </a:xfrm>
              <a:custGeom>
                <a:avLst/>
                <a:gdLst>
                  <a:gd name="T0" fmla="*/ 2690306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5132" name="Freeform 48"/>
              <p:cNvSpPr>
                <a:spLocks/>
              </p:cNvSpPr>
              <p:nvPr/>
            </p:nvSpPr>
            <p:spPr bwMode="auto">
              <a:xfrm>
                <a:off x="3072" y="3261"/>
                <a:ext cx="1927" cy="3"/>
              </a:xfrm>
              <a:custGeom>
                <a:avLst/>
                <a:gdLst>
                  <a:gd name="T0" fmla="*/ 2690306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5133" name="Freeform 50"/>
              <p:cNvSpPr>
                <a:spLocks/>
              </p:cNvSpPr>
              <p:nvPr/>
            </p:nvSpPr>
            <p:spPr bwMode="auto">
              <a:xfrm>
                <a:off x="3072" y="3510"/>
                <a:ext cx="1927" cy="3"/>
              </a:xfrm>
              <a:custGeom>
                <a:avLst/>
                <a:gdLst>
                  <a:gd name="T0" fmla="*/ 2690306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5134" name="Line 71"/>
              <p:cNvSpPr>
                <a:spLocks noChangeShapeType="1"/>
              </p:cNvSpPr>
              <p:nvPr/>
            </p:nvSpPr>
            <p:spPr bwMode="auto">
              <a:xfrm flipH="1">
                <a:off x="2832" y="1890"/>
                <a:ext cx="144" cy="0"/>
              </a:xfrm>
              <a:prstGeom prst="line">
                <a:avLst/>
              </a:prstGeom>
              <a:noFill/>
              <a:ln w="25400">
                <a:solidFill>
                  <a:srgbClr val="078BA6"/>
                </a:solidFill>
                <a:round/>
                <a:headEnd/>
                <a:tailEnd/>
              </a:ln>
            </p:spPr>
            <p:txBody>
              <a:bodyPr wrap="none" anchor="ctr"/>
              <a:lstStyle/>
              <a:p>
                <a:endParaRPr lang="es-ES"/>
              </a:p>
            </p:txBody>
          </p:sp>
          <p:sp>
            <p:nvSpPr>
              <p:cNvPr id="5135" name="Line 72"/>
              <p:cNvSpPr>
                <a:spLocks noChangeShapeType="1"/>
              </p:cNvSpPr>
              <p:nvPr/>
            </p:nvSpPr>
            <p:spPr bwMode="auto">
              <a:xfrm flipH="1">
                <a:off x="2832" y="2160"/>
                <a:ext cx="144" cy="0"/>
              </a:xfrm>
              <a:prstGeom prst="line">
                <a:avLst/>
              </a:prstGeom>
              <a:noFill/>
              <a:ln w="25400">
                <a:solidFill>
                  <a:srgbClr val="078BA6"/>
                </a:solidFill>
                <a:round/>
                <a:headEnd/>
                <a:tailEnd/>
              </a:ln>
            </p:spPr>
            <p:txBody>
              <a:bodyPr wrap="none" anchor="ctr"/>
              <a:lstStyle/>
              <a:p>
                <a:endParaRPr lang="es-ES"/>
              </a:p>
            </p:txBody>
          </p:sp>
          <p:sp>
            <p:nvSpPr>
              <p:cNvPr id="5136" name="Line 73"/>
              <p:cNvSpPr>
                <a:spLocks noChangeShapeType="1"/>
              </p:cNvSpPr>
              <p:nvPr/>
            </p:nvSpPr>
            <p:spPr bwMode="auto">
              <a:xfrm flipH="1">
                <a:off x="2832" y="2397"/>
                <a:ext cx="144" cy="0"/>
              </a:xfrm>
              <a:prstGeom prst="line">
                <a:avLst/>
              </a:prstGeom>
              <a:noFill/>
              <a:ln w="25400">
                <a:solidFill>
                  <a:srgbClr val="078BA6"/>
                </a:solidFill>
                <a:round/>
                <a:headEnd/>
                <a:tailEnd/>
              </a:ln>
            </p:spPr>
            <p:txBody>
              <a:bodyPr wrap="none" anchor="ctr"/>
              <a:lstStyle/>
              <a:p>
                <a:endParaRPr lang="es-ES"/>
              </a:p>
            </p:txBody>
          </p:sp>
          <p:sp>
            <p:nvSpPr>
              <p:cNvPr id="5137" name="Line 74"/>
              <p:cNvSpPr>
                <a:spLocks noChangeShapeType="1"/>
              </p:cNvSpPr>
              <p:nvPr/>
            </p:nvSpPr>
            <p:spPr bwMode="auto">
              <a:xfrm flipH="1">
                <a:off x="2832" y="2688"/>
                <a:ext cx="144" cy="0"/>
              </a:xfrm>
              <a:prstGeom prst="line">
                <a:avLst/>
              </a:prstGeom>
              <a:noFill/>
              <a:ln w="25400">
                <a:solidFill>
                  <a:srgbClr val="078BA6"/>
                </a:solidFill>
                <a:round/>
                <a:headEnd/>
                <a:tailEnd/>
              </a:ln>
            </p:spPr>
            <p:txBody>
              <a:bodyPr wrap="none" anchor="ctr"/>
              <a:lstStyle/>
              <a:p>
                <a:endParaRPr lang="es-ES"/>
              </a:p>
            </p:txBody>
          </p:sp>
          <p:sp>
            <p:nvSpPr>
              <p:cNvPr id="5138" name="Line 75"/>
              <p:cNvSpPr>
                <a:spLocks noChangeShapeType="1"/>
              </p:cNvSpPr>
              <p:nvPr/>
            </p:nvSpPr>
            <p:spPr bwMode="auto">
              <a:xfrm flipH="1">
                <a:off x="2832" y="2976"/>
                <a:ext cx="144" cy="0"/>
              </a:xfrm>
              <a:prstGeom prst="line">
                <a:avLst/>
              </a:prstGeom>
              <a:noFill/>
              <a:ln w="25400">
                <a:solidFill>
                  <a:srgbClr val="078BA6"/>
                </a:solidFill>
                <a:round/>
                <a:headEnd/>
                <a:tailEnd/>
              </a:ln>
            </p:spPr>
            <p:txBody>
              <a:bodyPr wrap="none" anchor="ctr"/>
              <a:lstStyle/>
              <a:p>
                <a:endParaRPr lang="es-ES"/>
              </a:p>
            </p:txBody>
          </p:sp>
          <p:sp>
            <p:nvSpPr>
              <p:cNvPr id="5139" name="Line 76"/>
              <p:cNvSpPr>
                <a:spLocks noChangeShapeType="1"/>
              </p:cNvSpPr>
              <p:nvPr/>
            </p:nvSpPr>
            <p:spPr bwMode="auto">
              <a:xfrm flipH="1">
                <a:off x="2832" y="3259"/>
                <a:ext cx="144" cy="0"/>
              </a:xfrm>
              <a:prstGeom prst="line">
                <a:avLst/>
              </a:prstGeom>
              <a:noFill/>
              <a:ln w="25400">
                <a:solidFill>
                  <a:srgbClr val="078BA6"/>
                </a:solidFill>
                <a:round/>
                <a:headEnd/>
                <a:tailEnd/>
              </a:ln>
            </p:spPr>
            <p:txBody>
              <a:bodyPr wrap="none" anchor="ctr"/>
              <a:lstStyle/>
              <a:p>
                <a:endParaRPr lang="es-ES"/>
              </a:p>
            </p:txBody>
          </p:sp>
          <p:sp>
            <p:nvSpPr>
              <p:cNvPr id="5140" name="Line 77"/>
              <p:cNvSpPr>
                <a:spLocks noChangeShapeType="1"/>
              </p:cNvSpPr>
              <p:nvPr/>
            </p:nvSpPr>
            <p:spPr bwMode="auto">
              <a:xfrm flipH="1">
                <a:off x="2832" y="3510"/>
                <a:ext cx="144" cy="0"/>
              </a:xfrm>
              <a:prstGeom prst="line">
                <a:avLst/>
              </a:prstGeom>
              <a:noFill/>
              <a:ln w="25400">
                <a:solidFill>
                  <a:srgbClr val="078BA6"/>
                </a:solidFill>
                <a:round/>
                <a:headEnd/>
                <a:tailEnd/>
              </a:ln>
            </p:spPr>
            <p:txBody>
              <a:bodyPr wrap="none" anchor="ctr"/>
              <a:lstStyle/>
              <a:p>
                <a:endParaRPr lang="es-ES"/>
              </a:p>
            </p:txBody>
          </p:sp>
          <p:sp>
            <p:nvSpPr>
              <p:cNvPr id="5141" name="Freeform 79"/>
              <p:cNvSpPr>
                <a:spLocks/>
              </p:cNvSpPr>
              <p:nvPr/>
            </p:nvSpPr>
            <p:spPr bwMode="auto">
              <a:xfrm>
                <a:off x="3072" y="3732"/>
                <a:ext cx="1927" cy="3"/>
              </a:xfrm>
              <a:custGeom>
                <a:avLst/>
                <a:gdLst>
                  <a:gd name="T0" fmla="*/ 2690306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5142" name="Line 80"/>
              <p:cNvSpPr>
                <a:spLocks noChangeShapeType="1"/>
              </p:cNvSpPr>
              <p:nvPr/>
            </p:nvSpPr>
            <p:spPr bwMode="auto">
              <a:xfrm flipH="1">
                <a:off x="2832" y="3727"/>
                <a:ext cx="144" cy="0"/>
              </a:xfrm>
              <a:prstGeom prst="line">
                <a:avLst/>
              </a:prstGeom>
              <a:noFill/>
              <a:ln w="25400">
                <a:solidFill>
                  <a:srgbClr val="078BA6"/>
                </a:solidFill>
                <a:round/>
                <a:headEnd/>
                <a:tailEnd/>
              </a:ln>
            </p:spPr>
            <p:txBody>
              <a:bodyPr wrap="none" anchor="ctr"/>
              <a:lstStyle/>
              <a:p>
                <a:endParaRPr lang="es-E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609600" y="592138"/>
            <a:ext cx="7848600" cy="369332"/>
          </a:xfrm>
          <a:prstGeom prst="rect">
            <a:avLst/>
          </a:prstGeom>
          <a:noFill/>
          <a:ln w="9525">
            <a:noFill/>
            <a:miter lim="800000"/>
            <a:headEnd/>
            <a:tailEnd/>
          </a:ln>
        </p:spPr>
        <p:txBody>
          <a:bodyPr>
            <a:spAutoFit/>
          </a:bodyPr>
          <a:lstStyle/>
          <a:p>
            <a:r>
              <a:rPr lang="es-ES" dirty="0" err="1">
                <a:solidFill>
                  <a:schemeClr val="tx2"/>
                </a:solidFill>
                <a:latin typeface="Arial Unicode MS" pitchFamily="34" charset="-128"/>
                <a:ea typeface="Arial Unicode MS" pitchFamily="34" charset="-128"/>
                <a:cs typeface="Arial Unicode MS" pitchFamily="34" charset="-128"/>
              </a:rPr>
              <a:t>The</a:t>
            </a:r>
            <a:r>
              <a:rPr lang="es-ES" dirty="0">
                <a:solidFill>
                  <a:schemeClr val="tx2"/>
                </a:solidFill>
                <a:latin typeface="Arial Unicode MS" pitchFamily="34" charset="-128"/>
                <a:ea typeface="Arial Unicode MS" pitchFamily="34" charset="-128"/>
                <a:cs typeface="Arial Unicode MS" pitchFamily="34" charset="-128"/>
              </a:rPr>
              <a:t> </a:t>
            </a:r>
            <a:r>
              <a:rPr lang="es-ES" dirty="0" err="1">
                <a:solidFill>
                  <a:schemeClr val="tx2"/>
                </a:solidFill>
                <a:latin typeface="Arial Unicode MS" pitchFamily="34" charset="-128"/>
                <a:ea typeface="Arial Unicode MS" pitchFamily="34" charset="-128"/>
                <a:cs typeface="Arial Unicode MS" pitchFamily="34" charset="-128"/>
              </a:rPr>
              <a:t>scale</a:t>
            </a:r>
            <a:r>
              <a:rPr lang="es-ES" dirty="0">
                <a:solidFill>
                  <a:schemeClr val="tx2"/>
                </a:solidFill>
                <a:latin typeface="Arial Unicode MS" pitchFamily="34" charset="-128"/>
                <a:ea typeface="Arial Unicode MS" pitchFamily="34" charset="-128"/>
                <a:cs typeface="Arial Unicode MS" pitchFamily="34" charset="-128"/>
              </a:rPr>
              <a:t> of 22@Barcelona</a:t>
            </a:r>
            <a:endParaRPr lang="es-ES" altLang="zh-CN" dirty="0">
              <a:solidFill>
                <a:schemeClr val="tx2"/>
              </a:solidFill>
              <a:latin typeface="Arial Unicode MS" pitchFamily="34" charset="-128"/>
              <a:ea typeface="Arial Unicode MS" pitchFamily="34" charset="-128"/>
              <a:cs typeface="Arial Unicode MS" pitchFamily="34" charset="-128"/>
            </a:endParaRPr>
          </a:p>
        </p:txBody>
      </p:sp>
      <p:pic>
        <p:nvPicPr>
          <p:cNvPr id="13320" name="Picture 8"/>
          <p:cNvPicPr>
            <a:picLocks noChangeAspect="1" noChangeArrowheads="1"/>
          </p:cNvPicPr>
          <p:nvPr/>
        </p:nvPicPr>
        <p:blipFill>
          <a:blip r:embed="rId3" cstate="print"/>
          <a:srcRect/>
          <a:stretch>
            <a:fillRect/>
          </a:stretch>
        </p:blipFill>
        <p:spPr bwMode="auto">
          <a:xfrm>
            <a:off x="457200" y="1857375"/>
            <a:ext cx="2257425" cy="4595813"/>
          </a:xfrm>
          <a:prstGeom prst="rect">
            <a:avLst/>
          </a:prstGeom>
          <a:noFill/>
          <a:ln w="9525">
            <a:noFill/>
            <a:miter lim="800000"/>
            <a:headEnd/>
            <a:tailEnd/>
          </a:ln>
        </p:spPr>
      </p:pic>
      <p:grpSp>
        <p:nvGrpSpPr>
          <p:cNvPr id="22" name="21 Grupo"/>
          <p:cNvGrpSpPr/>
          <p:nvPr/>
        </p:nvGrpSpPr>
        <p:grpSpPr>
          <a:xfrm>
            <a:off x="2590800" y="4383655"/>
            <a:ext cx="5032375" cy="1974303"/>
            <a:chOff x="2590800" y="4286256"/>
            <a:chExt cx="5032375" cy="1974303"/>
          </a:xfrm>
        </p:grpSpPr>
        <p:sp>
          <p:nvSpPr>
            <p:cNvPr id="31760" name="Text Box 37"/>
            <p:cNvSpPr txBox="1">
              <a:spLocks noChangeArrowheads="1"/>
            </p:cNvSpPr>
            <p:nvPr/>
          </p:nvSpPr>
          <p:spPr bwMode="auto">
            <a:xfrm>
              <a:off x="2590800" y="4845656"/>
              <a:ext cx="4953000" cy="738664"/>
            </a:xfrm>
            <a:prstGeom prst="rect">
              <a:avLst/>
            </a:prstGeom>
            <a:noFill/>
            <a:ln w="9525">
              <a:noFill/>
              <a:miter lim="800000"/>
              <a:headEnd/>
              <a:tailEnd/>
            </a:ln>
          </p:spPr>
          <p:txBody>
            <a:bodyPr>
              <a:spAutoFit/>
            </a:bodyPr>
            <a:lstStyle/>
            <a:p>
              <a:pPr lvl="1">
                <a:lnSpc>
                  <a:spcPct val="150000"/>
                </a:lnSpc>
                <a:buFontTx/>
                <a:buChar char="•"/>
              </a:pPr>
              <a:r>
                <a:rPr lang="es-ES" sz="1000" b="1" dirty="0">
                  <a:latin typeface="Arial Unicode MS" pitchFamily="34" charset="-128"/>
                  <a:ea typeface="Arial Unicode MS" pitchFamily="34" charset="-128"/>
                  <a:cs typeface="Arial Unicode MS" pitchFamily="34" charset="-128"/>
                </a:rPr>
                <a:t> </a:t>
              </a:r>
              <a:r>
                <a:rPr lang="en-US" sz="1000" dirty="0">
                  <a:latin typeface="Arial Unicode MS" pitchFamily="34" charset="-128"/>
                  <a:ea typeface="Arial Unicode MS" pitchFamily="34" charset="-128"/>
                  <a:cs typeface="Arial Unicode MS" pitchFamily="34" charset="-128"/>
                </a:rPr>
                <a:t>Rearrangement of </a:t>
              </a:r>
              <a:r>
                <a:rPr lang="en-US" sz="1000" dirty="0" smtClean="0">
                  <a:latin typeface="Arial Unicode MS" pitchFamily="34" charset="-128"/>
                  <a:ea typeface="Arial Unicode MS" pitchFamily="34" charset="-128"/>
                  <a:cs typeface="Arial Unicode MS" pitchFamily="34" charset="-128"/>
                </a:rPr>
                <a:t>almost 70</a:t>
              </a:r>
              <a:r>
                <a:rPr lang="en-US" sz="1000" dirty="0">
                  <a:latin typeface="Arial Unicode MS" pitchFamily="34" charset="-128"/>
                  <a:ea typeface="Arial Unicode MS" pitchFamily="34" charset="-128"/>
                  <a:cs typeface="Arial Unicode MS" pitchFamily="34" charset="-128"/>
                </a:rPr>
                <a:t>% of the </a:t>
              </a:r>
              <a:r>
                <a:rPr lang="en-US" sz="1000" dirty="0" smtClean="0">
                  <a:latin typeface="Arial Unicode MS" pitchFamily="34" charset="-128"/>
                  <a:ea typeface="Arial Unicode MS" pitchFamily="34" charset="-128"/>
                  <a:cs typeface="Arial Unicode MS" pitchFamily="34" charset="-128"/>
                </a:rPr>
                <a:t>territory</a:t>
              </a:r>
              <a:endParaRPr lang="es-ES" sz="1000" dirty="0" smtClean="0">
                <a:latin typeface="Arial Unicode MS" pitchFamily="34" charset="-128"/>
                <a:ea typeface="Arial Unicode MS" pitchFamily="34" charset="-128"/>
                <a:cs typeface="Arial Unicode MS" pitchFamily="34" charset="-128"/>
              </a:endParaRPr>
            </a:p>
            <a:p>
              <a:pPr marL="531813" lvl="1" indent="-74613">
                <a:lnSpc>
                  <a:spcPct val="90000"/>
                </a:lnSpc>
                <a:buFontTx/>
                <a:buChar char="•"/>
              </a:pPr>
              <a:r>
                <a:rPr lang="en-US" sz="1000" dirty="0" smtClean="0">
                  <a:latin typeface="Arial Unicode MS" pitchFamily="34" charset="-128"/>
                  <a:ea typeface="Arial Unicode MS" pitchFamily="34" charset="-128"/>
                  <a:cs typeface="Arial Unicode MS" pitchFamily="34" charset="-128"/>
                </a:rPr>
                <a:t>Almost 1.500 </a:t>
              </a:r>
              <a:r>
                <a:rPr lang="en-US" sz="1000" dirty="0">
                  <a:latin typeface="Arial Unicode MS" pitchFamily="34" charset="-128"/>
                  <a:ea typeface="Arial Unicode MS" pitchFamily="34" charset="-128"/>
                  <a:cs typeface="Arial Unicode MS" pitchFamily="34" charset="-128"/>
                </a:rPr>
                <a:t>firms and </a:t>
              </a:r>
              <a:r>
                <a:rPr lang="en-US" sz="1000" dirty="0" smtClean="0">
                  <a:latin typeface="Arial Unicode MS" pitchFamily="34" charset="-128"/>
                  <a:ea typeface="Arial Unicode MS" pitchFamily="34" charset="-128"/>
                  <a:cs typeface="Arial Unicode MS" pitchFamily="34" charset="-128"/>
                </a:rPr>
                <a:t>institutions established (more than 67% within of the 5 strategic sectors of 22@Barcelona (media, ITC, MedTech, energy or design  </a:t>
              </a:r>
              <a:endParaRPr lang="es-ES_tradnl" sz="1000" dirty="0">
                <a:latin typeface="Arial Unicode MS" pitchFamily="34" charset="-128"/>
                <a:ea typeface="Arial Unicode MS" pitchFamily="34" charset="-128"/>
                <a:cs typeface="Arial Unicode MS" pitchFamily="34" charset="-128"/>
              </a:endParaRPr>
            </a:p>
          </p:txBody>
        </p:sp>
        <p:sp>
          <p:nvSpPr>
            <p:cNvPr id="31761" name="Rectangle 30"/>
            <p:cNvSpPr>
              <a:spLocks noChangeArrowheads="1"/>
            </p:cNvSpPr>
            <p:nvPr/>
          </p:nvSpPr>
          <p:spPr bwMode="auto">
            <a:xfrm>
              <a:off x="3048000" y="4286256"/>
              <a:ext cx="3181350" cy="674688"/>
            </a:xfrm>
            <a:prstGeom prst="rect">
              <a:avLst/>
            </a:prstGeom>
            <a:noFill/>
            <a:ln w="9525">
              <a:noFill/>
              <a:miter lim="800000"/>
              <a:headEnd/>
              <a:tailEnd/>
            </a:ln>
          </p:spPr>
          <p:txBody>
            <a:bodyPr wrap="none">
              <a:spAutoFit/>
            </a:bodyPr>
            <a:lstStyle/>
            <a:p>
              <a:pPr>
                <a:lnSpc>
                  <a:spcPct val="110000"/>
                </a:lnSpc>
                <a:spcBef>
                  <a:spcPct val="50000"/>
                </a:spcBef>
                <a:buClr>
                  <a:srgbClr val="336699"/>
                </a:buClr>
                <a:buSzPct val="120000"/>
                <a:buFont typeface="Wingdings 2" pitchFamily="18" charset="2"/>
                <a:buNone/>
              </a:pPr>
              <a:r>
                <a:rPr lang="en-US" sz="1400" b="1" dirty="0">
                  <a:solidFill>
                    <a:srgbClr val="078BA6"/>
                  </a:solidFill>
                  <a:latin typeface="Arial Unicode MS" pitchFamily="34" charset="-128"/>
                  <a:ea typeface="Arial Unicode MS" pitchFamily="34" charset="-128"/>
                  <a:cs typeface="Arial Unicode MS" pitchFamily="34" charset="-128"/>
                </a:rPr>
                <a:t>Update execution </a:t>
              </a:r>
              <a:r>
                <a:rPr lang="en-US" sz="1400" b="1" dirty="0" smtClean="0">
                  <a:solidFill>
                    <a:srgbClr val="078BA6"/>
                  </a:solidFill>
                  <a:latin typeface="Arial Unicode MS" pitchFamily="34" charset="-128"/>
                  <a:ea typeface="Arial Unicode MS" pitchFamily="34" charset="-128"/>
                  <a:cs typeface="Arial Unicode MS" pitchFamily="34" charset="-128"/>
                </a:rPr>
                <a:t>December 2009</a:t>
              </a:r>
              <a:endParaRPr lang="en-US" sz="1400" dirty="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r>
                <a:rPr lang="en-US" sz="1400" dirty="0">
                  <a:latin typeface="Arial Unicode MS" pitchFamily="34" charset="-128"/>
                  <a:ea typeface="Arial Unicode MS" pitchFamily="34" charset="-128"/>
                  <a:cs typeface="Arial Unicode MS" pitchFamily="34" charset="-128"/>
                </a:rPr>
                <a:t>Urban Plan and new economic ceiling</a:t>
              </a:r>
              <a:endParaRPr lang="es-ES_tradnl" sz="1400" dirty="0">
                <a:latin typeface="Arial Unicode MS" pitchFamily="34" charset="-128"/>
                <a:ea typeface="Arial Unicode MS" pitchFamily="34" charset="-128"/>
                <a:cs typeface="Arial Unicode MS" pitchFamily="34" charset="-128"/>
              </a:endParaRPr>
            </a:p>
          </p:txBody>
        </p:sp>
        <p:sp>
          <p:nvSpPr>
            <p:cNvPr id="31762" name="Freeform 31"/>
            <p:cNvSpPr>
              <a:spLocks/>
            </p:cNvSpPr>
            <p:nvPr/>
          </p:nvSpPr>
          <p:spPr bwMode="auto">
            <a:xfrm>
              <a:off x="3124200" y="4581531"/>
              <a:ext cx="4498975" cy="4763"/>
            </a:xfrm>
            <a:custGeom>
              <a:avLst/>
              <a:gdLst>
                <a:gd name="T0" fmla="*/ 595656428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latin typeface="Arial Unicode MS" pitchFamily="34" charset="-128"/>
                <a:ea typeface="Arial Unicode MS" pitchFamily="34" charset="-128"/>
                <a:cs typeface="Arial Unicode MS" pitchFamily="34" charset="-128"/>
              </a:endParaRPr>
            </a:p>
          </p:txBody>
        </p:sp>
        <p:sp>
          <p:nvSpPr>
            <p:cNvPr id="31763" name="Freeform 33"/>
            <p:cNvSpPr>
              <a:spLocks/>
            </p:cNvSpPr>
            <p:nvPr/>
          </p:nvSpPr>
          <p:spPr bwMode="auto">
            <a:xfrm>
              <a:off x="3124200" y="5651118"/>
              <a:ext cx="4498975" cy="4763"/>
            </a:xfrm>
            <a:custGeom>
              <a:avLst/>
              <a:gdLst>
                <a:gd name="T0" fmla="*/ 595656428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latin typeface="Arial Unicode MS" pitchFamily="34" charset="-128"/>
                <a:ea typeface="Arial Unicode MS" pitchFamily="34" charset="-128"/>
                <a:cs typeface="Arial Unicode MS" pitchFamily="34" charset="-128"/>
              </a:endParaRPr>
            </a:p>
          </p:txBody>
        </p:sp>
        <p:sp>
          <p:nvSpPr>
            <p:cNvPr id="31764" name="Rectangle 38"/>
            <p:cNvSpPr>
              <a:spLocks noChangeArrowheads="1"/>
            </p:cNvSpPr>
            <p:nvPr/>
          </p:nvSpPr>
          <p:spPr bwMode="auto">
            <a:xfrm>
              <a:off x="3048000" y="5578955"/>
              <a:ext cx="2999539" cy="393954"/>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sz="1400" dirty="0">
                  <a:latin typeface="Arial Unicode MS" pitchFamily="34" charset="-128"/>
                  <a:ea typeface="Arial Unicode MS" pitchFamily="34" charset="-128"/>
                  <a:cs typeface="Arial Unicode MS" pitchFamily="34" charset="-128"/>
                </a:rPr>
                <a:t>Infrastructures Plan and investment</a:t>
              </a:r>
              <a:endParaRPr lang="es-ES_tradnl" sz="1400" dirty="0">
                <a:latin typeface="Arial Unicode MS" pitchFamily="34" charset="-128"/>
                <a:ea typeface="Arial Unicode MS" pitchFamily="34" charset="-128"/>
                <a:cs typeface="Arial Unicode MS" pitchFamily="34" charset="-128"/>
              </a:endParaRPr>
            </a:p>
          </p:txBody>
        </p:sp>
        <p:sp>
          <p:nvSpPr>
            <p:cNvPr id="31765" name="Text Box 39"/>
            <p:cNvSpPr txBox="1">
              <a:spLocks noChangeArrowheads="1"/>
            </p:cNvSpPr>
            <p:nvPr/>
          </p:nvSpPr>
          <p:spPr bwMode="auto">
            <a:xfrm>
              <a:off x="2590800" y="5798894"/>
              <a:ext cx="4191000" cy="461665"/>
            </a:xfrm>
            <a:prstGeom prst="rect">
              <a:avLst/>
            </a:prstGeom>
            <a:noFill/>
            <a:ln w="9525">
              <a:noFill/>
              <a:miter lim="800000"/>
              <a:headEnd/>
              <a:tailEnd/>
            </a:ln>
          </p:spPr>
          <p:txBody>
            <a:bodyPr>
              <a:spAutoFit/>
            </a:bodyPr>
            <a:lstStyle/>
            <a:p>
              <a:pPr lvl="1">
                <a:lnSpc>
                  <a:spcPct val="150000"/>
                </a:lnSpc>
                <a:buFontTx/>
                <a:buChar char="•"/>
              </a:pPr>
              <a:r>
                <a:rPr lang="es-ES" sz="1000" b="1" dirty="0">
                  <a:latin typeface="Arial Unicode MS" pitchFamily="34" charset="-128"/>
                  <a:ea typeface="Arial Unicode MS" pitchFamily="34" charset="-128"/>
                  <a:cs typeface="Arial Unicode MS" pitchFamily="34" charset="-128"/>
                </a:rPr>
                <a:t> </a:t>
              </a:r>
              <a:r>
                <a:rPr lang="ca-ES" sz="1000" dirty="0">
                  <a:latin typeface="Arial Unicode MS" pitchFamily="34" charset="-128"/>
                  <a:ea typeface="Arial Unicode MS" pitchFamily="34" charset="-128"/>
                  <a:cs typeface="Arial Unicode MS" pitchFamily="34" charset="-128"/>
                </a:rPr>
                <a:t>42% of </a:t>
              </a:r>
              <a:r>
                <a:rPr lang="en-US" sz="1000" dirty="0" err="1">
                  <a:latin typeface="Arial Unicode MS" pitchFamily="34" charset="-128"/>
                  <a:ea typeface="Arial Unicode MS" pitchFamily="34" charset="-128"/>
                  <a:cs typeface="Arial Unicode MS" pitchFamily="34" charset="-128"/>
                </a:rPr>
                <a:t>reurbanization</a:t>
              </a:r>
              <a:r>
                <a:rPr lang="en-US" sz="1000" dirty="0">
                  <a:latin typeface="Arial Unicode MS" pitchFamily="34" charset="-128"/>
                  <a:ea typeface="Arial Unicode MS" pitchFamily="34" charset="-128"/>
                  <a:cs typeface="Arial Unicode MS" pitchFamily="34" charset="-128"/>
                </a:rPr>
                <a:t> works finished or in process</a:t>
              </a:r>
              <a:endParaRPr lang="es-ES" sz="1000" dirty="0">
                <a:latin typeface="Arial Unicode MS" pitchFamily="34" charset="-128"/>
                <a:ea typeface="Arial Unicode MS" pitchFamily="34" charset="-128"/>
                <a:cs typeface="Arial Unicode MS" pitchFamily="34" charset="-128"/>
              </a:endParaRPr>
            </a:p>
            <a:p>
              <a:pPr lvl="1">
                <a:lnSpc>
                  <a:spcPct val="90000"/>
                </a:lnSpc>
                <a:buFontTx/>
                <a:buChar char="•"/>
              </a:pPr>
              <a:r>
                <a:rPr lang="es-ES" sz="1000" dirty="0">
                  <a:latin typeface="Arial Unicode MS" pitchFamily="34" charset="-128"/>
                  <a:ea typeface="Arial Unicode MS" pitchFamily="34" charset="-128"/>
                  <a:cs typeface="Arial Unicode MS" pitchFamily="34" charset="-128"/>
                </a:rPr>
                <a:t> </a:t>
              </a:r>
              <a:r>
                <a:rPr lang="en-US" sz="1000" dirty="0">
                  <a:latin typeface="Arial Unicode MS" pitchFamily="34" charset="-128"/>
                  <a:ea typeface="Arial Unicode MS" pitchFamily="34" charset="-128"/>
                  <a:cs typeface="Arial Unicode MS" pitchFamily="34" charset="-128"/>
                </a:rPr>
                <a:t>Investment until </a:t>
              </a:r>
              <a:r>
                <a:rPr lang="en-US" sz="1000" dirty="0" smtClean="0">
                  <a:latin typeface="Arial Unicode MS" pitchFamily="34" charset="-128"/>
                  <a:ea typeface="Arial Unicode MS" pitchFamily="34" charset="-128"/>
                  <a:cs typeface="Arial Unicode MS" pitchFamily="34" charset="-128"/>
                </a:rPr>
                <a:t>December 2009: 108 </a:t>
              </a:r>
              <a:r>
                <a:rPr lang="en-US" sz="1000" dirty="0">
                  <a:latin typeface="Arial Unicode MS" pitchFamily="34" charset="-128"/>
                  <a:ea typeface="Arial Unicode MS" pitchFamily="34" charset="-128"/>
                  <a:cs typeface="Arial Unicode MS" pitchFamily="34" charset="-128"/>
                </a:rPr>
                <a:t>million </a:t>
              </a:r>
              <a:r>
                <a:rPr lang="en-US" sz="1000" dirty="0" err="1">
                  <a:latin typeface="Arial Unicode MS" pitchFamily="34" charset="-128"/>
                  <a:ea typeface="Arial Unicode MS" pitchFamily="34" charset="-128"/>
                  <a:cs typeface="Arial Unicode MS" pitchFamily="34" charset="-128"/>
                </a:rPr>
                <a:t>euros</a:t>
              </a:r>
              <a:endParaRPr lang="es-ES_tradnl" sz="1000" dirty="0">
                <a:latin typeface="Arial Unicode MS" pitchFamily="34" charset="-128"/>
                <a:ea typeface="Arial Unicode MS" pitchFamily="34" charset="-128"/>
                <a:cs typeface="Arial Unicode MS" pitchFamily="34" charset="-128"/>
              </a:endParaRPr>
            </a:p>
          </p:txBody>
        </p:sp>
      </p:grpSp>
      <p:grpSp>
        <p:nvGrpSpPr>
          <p:cNvPr id="24" name="23 Grupo"/>
          <p:cNvGrpSpPr/>
          <p:nvPr/>
        </p:nvGrpSpPr>
        <p:grpSpPr>
          <a:xfrm>
            <a:off x="2590800" y="1214422"/>
            <a:ext cx="5339028" cy="3125471"/>
            <a:chOff x="2590800" y="1214422"/>
            <a:chExt cx="5339028" cy="3125471"/>
          </a:xfrm>
        </p:grpSpPr>
        <p:sp>
          <p:nvSpPr>
            <p:cNvPr id="31750" name="Text Box 27"/>
            <p:cNvSpPr txBox="1">
              <a:spLocks noChangeArrowheads="1"/>
            </p:cNvSpPr>
            <p:nvPr/>
          </p:nvSpPr>
          <p:spPr bwMode="auto">
            <a:xfrm>
              <a:off x="2590800" y="2354247"/>
              <a:ext cx="3200400" cy="369332"/>
            </a:xfrm>
            <a:prstGeom prst="rect">
              <a:avLst/>
            </a:prstGeom>
            <a:noFill/>
            <a:ln w="9525">
              <a:noFill/>
              <a:miter lim="800000"/>
              <a:headEnd/>
              <a:tailEnd/>
            </a:ln>
          </p:spPr>
          <p:txBody>
            <a:bodyPr>
              <a:spAutoFit/>
            </a:bodyPr>
            <a:lstStyle/>
            <a:p>
              <a:pPr lvl="1">
                <a:lnSpc>
                  <a:spcPct val="90000"/>
                </a:lnSpc>
                <a:buFontTx/>
                <a:buChar char="•"/>
              </a:pPr>
              <a:r>
                <a:rPr lang="es-ES" sz="1000" b="1">
                  <a:latin typeface="Arial Unicode MS" pitchFamily="34" charset="-128"/>
                  <a:ea typeface="Arial Unicode MS" pitchFamily="34" charset="-128"/>
                  <a:cs typeface="Arial Unicode MS" pitchFamily="34" charset="-128"/>
                </a:rPr>
                <a:t> </a:t>
              </a:r>
              <a:r>
                <a:rPr lang="en-AU" sz="1000">
                  <a:latin typeface="Arial Unicode MS" pitchFamily="34" charset="-128"/>
                  <a:ea typeface="Arial Unicode MS" pitchFamily="34" charset="-128"/>
                  <a:cs typeface="Arial Unicode MS" pitchFamily="34" charset="-128"/>
                </a:rPr>
                <a:t>Productive Activities</a:t>
              </a:r>
              <a:endParaRPr lang="es-ES" sz="1000">
                <a:latin typeface="Arial Unicode MS" pitchFamily="34" charset="-128"/>
                <a:ea typeface="Arial Unicode MS" pitchFamily="34" charset="-128"/>
                <a:cs typeface="Arial Unicode MS" pitchFamily="34" charset="-128"/>
              </a:endParaRPr>
            </a:p>
            <a:p>
              <a:pPr lvl="1">
                <a:lnSpc>
                  <a:spcPct val="90000"/>
                </a:lnSpc>
                <a:buFontTx/>
                <a:buChar char="•"/>
              </a:pPr>
              <a:r>
                <a:rPr lang="es-ES" sz="1000">
                  <a:latin typeface="Arial Unicode MS" pitchFamily="34" charset="-128"/>
                  <a:ea typeface="Arial Unicode MS" pitchFamily="34" charset="-128"/>
                  <a:cs typeface="Arial Unicode MS" pitchFamily="34" charset="-128"/>
                </a:rPr>
                <a:t> </a:t>
              </a:r>
              <a:r>
                <a:rPr lang="en-AU" sz="1000">
                  <a:latin typeface="Arial Unicode MS" pitchFamily="34" charset="-128"/>
                  <a:ea typeface="Arial Unicode MS" pitchFamily="34" charset="-128"/>
                  <a:cs typeface="Arial Unicode MS" pitchFamily="34" charset="-128"/>
                </a:rPr>
                <a:t>Housing, facilities and services</a:t>
              </a:r>
              <a:endParaRPr lang="es-ES_tradnl" sz="1000">
                <a:latin typeface="Arial Unicode MS" pitchFamily="34" charset="-128"/>
                <a:ea typeface="Arial Unicode MS" pitchFamily="34" charset="-128"/>
                <a:cs typeface="Arial Unicode MS" pitchFamily="34" charset="-128"/>
              </a:endParaRPr>
            </a:p>
          </p:txBody>
        </p:sp>
        <p:sp>
          <p:nvSpPr>
            <p:cNvPr id="31751" name="Rectangle 9"/>
            <p:cNvSpPr>
              <a:spLocks noChangeArrowheads="1"/>
            </p:cNvSpPr>
            <p:nvPr/>
          </p:nvSpPr>
          <p:spPr bwMode="auto">
            <a:xfrm>
              <a:off x="3048000" y="1233472"/>
              <a:ext cx="2432076" cy="3086999"/>
            </a:xfrm>
            <a:prstGeom prst="rect">
              <a:avLst/>
            </a:prstGeom>
            <a:noFill/>
            <a:ln w="9525">
              <a:noFill/>
              <a:miter lim="800000"/>
              <a:headEnd/>
              <a:tailEnd/>
            </a:ln>
          </p:spPr>
          <p:txBody>
            <a:bodyPr wrap="none">
              <a:spAutoFit/>
            </a:bodyPr>
            <a:lstStyle/>
            <a:p>
              <a:pPr>
                <a:lnSpc>
                  <a:spcPct val="110000"/>
                </a:lnSpc>
                <a:spcBef>
                  <a:spcPct val="50000"/>
                </a:spcBef>
                <a:buClr>
                  <a:srgbClr val="336699"/>
                </a:buClr>
                <a:buSzPct val="120000"/>
                <a:buFont typeface="Wingdings 2" pitchFamily="18" charset="2"/>
                <a:buNone/>
              </a:pPr>
              <a:r>
                <a:rPr lang="en-US" sz="1400" b="1" dirty="0">
                  <a:solidFill>
                    <a:srgbClr val="078BA6"/>
                  </a:solidFill>
                  <a:latin typeface="Arial Unicode MS" pitchFamily="34" charset="-128"/>
                  <a:ea typeface="Arial Unicode MS" pitchFamily="34" charset="-128"/>
                  <a:cs typeface="Arial Unicode MS" pitchFamily="34" charset="-128"/>
                </a:rPr>
                <a:t>The scale of the </a:t>
              </a:r>
              <a:r>
                <a:rPr lang="en-US" sz="1400" b="1" dirty="0" smtClean="0">
                  <a:solidFill>
                    <a:srgbClr val="078BA6"/>
                  </a:solidFill>
                  <a:latin typeface="Arial Unicode MS" pitchFamily="34" charset="-128"/>
                  <a:ea typeface="Arial Unicode MS" pitchFamily="34" charset="-128"/>
                  <a:cs typeface="Arial Unicode MS" pitchFamily="34" charset="-128"/>
                </a:rPr>
                <a:t>project</a:t>
              </a:r>
              <a:endParaRPr lang="en-US" sz="1400" dirty="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r>
                <a:rPr lang="en-US" sz="1400" dirty="0">
                  <a:latin typeface="Arial Unicode MS" pitchFamily="34" charset="-128"/>
                  <a:ea typeface="Arial Unicode MS" pitchFamily="34" charset="-128"/>
                  <a:cs typeface="Arial Unicode MS" pitchFamily="34" charset="-128"/>
                </a:rPr>
                <a:t>Territory</a:t>
              </a:r>
            </a:p>
            <a:p>
              <a:pPr>
                <a:lnSpc>
                  <a:spcPct val="110000"/>
                </a:lnSpc>
                <a:spcBef>
                  <a:spcPct val="50000"/>
                </a:spcBef>
                <a:buClr>
                  <a:srgbClr val="336699"/>
                </a:buClr>
                <a:buSzPct val="120000"/>
                <a:buFont typeface="Wingdings 2" pitchFamily="18" charset="2"/>
                <a:buNone/>
              </a:pPr>
              <a:r>
                <a:rPr lang="en-US" sz="1400" dirty="0">
                  <a:latin typeface="Arial Unicode MS" pitchFamily="34" charset="-128"/>
                  <a:ea typeface="Arial Unicode MS" pitchFamily="34" charset="-128"/>
                  <a:cs typeface="Arial Unicode MS" pitchFamily="34" charset="-128"/>
                </a:rPr>
                <a:t>New gross floor space</a:t>
              </a:r>
            </a:p>
            <a:p>
              <a:pPr>
                <a:lnSpc>
                  <a:spcPct val="110000"/>
                </a:lnSpc>
                <a:spcBef>
                  <a:spcPct val="50000"/>
                </a:spcBef>
                <a:buClr>
                  <a:srgbClr val="336699"/>
                </a:buClr>
                <a:buSzPct val="120000"/>
                <a:buFont typeface="Wingdings 2" pitchFamily="18" charset="2"/>
                <a:buNone/>
              </a:pPr>
              <a:endParaRPr lang="en-US" sz="1400" dirty="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endParaRPr lang="en-US" sz="1400" dirty="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r>
                <a:rPr lang="en-US" sz="1400" dirty="0">
                  <a:latin typeface="Arial Unicode MS" pitchFamily="34" charset="-128"/>
                  <a:ea typeface="Arial Unicode MS" pitchFamily="34" charset="-128"/>
                  <a:cs typeface="Arial Unicode MS" pitchFamily="34" charset="-128"/>
                </a:rPr>
                <a:t>Increase in green spaces </a:t>
              </a:r>
            </a:p>
            <a:p>
              <a:pPr>
                <a:lnSpc>
                  <a:spcPct val="110000"/>
                </a:lnSpc>
                <a:spcBef>
                  <a:spcPct val="50000"/>
                </a:spcBef>
                <a:buClr>
                  <a:srgbClr val="336699"/>
                </a:buClr>
                <a:buSzPct val="120000"/>
                <a:buFont typeface="Wingdings 2" pitchFamily="18" charset="2"/>
                <a:buNone/>
              </a:pPr>
              <a:r>
                <a:rPr lang="en-US" sz="1400" dirty="0">
                  <a:latin typeface="Arial Unicode MS" pitchFamily="34" charset="-128"/>
                  <a:ea typeface="Arial Unicode MS" pitchFamily="34" charset="-128"/>
                  <a:cs typeface="Arial Unicode MS" pitchFamily="34" charset="-128"/>
                </a:rPr>
                <a:t>Increase in facilities</a:t>
              </a:r>
            </a:p>
            <a:p>
              <a:pPr>
                <a:lnSpc>
                  <a:spcPct val="110000"/>
                </a:lnSpc>
                <a:spcBef>
                  <a:spcPct val="50000"/>
                </a:spcBef>
                <a:buClr>
                  <a:srgbClr val="336699"/>
                </a:buClr>
                <a:buSzPct val="120000"/>
                <a:buFont typeface="Wingdings 2" pitchFamily="18" charset="2"/>
                <a:buNone/>
              </a:pPr>
              <a:r>
                <a:rPr lang="en-US" sz="1400" dirty="0">
                  <a:latin typeface="Arial Unicode MS" pitchFamily="34" charset="-128"/>
                  <a:ea typeface="Arial Unicode MS" pitchFamily="34" charset="-128"/>
                  <a:cs typeface="Arial Unicode MS" pitchFamily="34" charset="-128"/>
                </a:rPr>
                <a:t>Investment in </a:t>
              </a:r>
              <a:r>
                <a:rPr lang="en-US" sz="1400" dirty="0" smtClean="0">
                  <a:latin typeface="Arial Unicode MS" pitchFamily="34" charset="-128"/>
                  <a:ea typeface="Arial Unicode MS" pitchFamily="34" charset="-128"/>
                  <a:cs typeface="Arial Unicode MS" pitchFamily="34" charset="-128"/>
                </a:rPr>
                <a:t>infrastructures</a:t>
              </a:r>
            </a:p>
            <a:p>
              <a:pPr>
                <a:lnSpc>
                  <a:spcPct val="110000"/>
                </a:lnSpc>
                <a:spcBef>
                  <a:spcPct val="50000"/>
                </a:spcBef>
                <a:buClr>
                  <a:srgbClr val="336699"/>
                </a:buClr>
                <a:buSzPct val="120000"/>
                <a:buFont typeface="Wingdings 2" pitchFamily="18" charset="2"/>
                <a:buNone/>
              </a:pPr>
              <a:r>
                <a:rPr lang="en-US" sz="1400" dirty="0" smtClean="0">
                  <a:latin typeface="Arial Unicode MS" pitchFamily="34" charset="-128"/>
                  <a:ea typeface="Arial Unicode MS" pitchFamily="34" charset="-128"/>
                  <a:cs typeface="Arial Unicode MS" pitchFamily="34" charset="-128"/>
                </a:rPr>
                <a:t>Real Estate Potential</a:t>
              </a:r>
              <a:endParaRPr lang="es-ES_tradnl" sz="1400" dirty="0">
                <a:latin typeface="Arial Unicode MS" pitchFamily="34" charset="-128"/>
                <a:ea typeface="Arial Unicode MS" pitchFamily="34" charset="-128"/>
                <a:cs typeface="Arial Unicode MS" pitchFamily="34" charset="-128"/>
              </a:endParaRPr>
            </a:p>
          </p:txBody>
        </p:sp>
        <p:sp>
          <p:nvSpPr>
            <p:cNvPr id="31752" name="Freeform 10"/>
            <p:cNvSpPr>
              <a:spLocks/>
            </p:cNvSpPr>
            <p:nvPr/>
          </p:nvSpPr>
          <p:spPr bwMode="auto">
            <a:xfrm>
              <a:off x="3124200" y="1500172"/>
              <a:ext cx="4498975" cy="4763"/>
            </a:xfrm>
            <a:custGeom>
              <a:avLst/>
              <a:gdLst>
                <a:gd name="T0" fmla="*/ 595656428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latin typeface="Arial Unicode MS" pitchFamily="34" charset="-128"/>
                <a:ea typeface="Arial Unicode MS" pitchFamily="34" charset="-128"/>
                <a:cs typeface="Arial Unicode MS" pitchFamily="34" charset="-128"/>
              </a:endParaRPr>
            </a:p>
          </p:txBody>
        </p:sp>
        <p:sp>
          <p:nvSpPr>
            <p:cNvPr id="31753" name="Freeform 11"/>
            <p:cNvSpPr>
              <a:spLocks/>
            </p:cNvSpPr>
            <p:nvPr/>
          </p:nvSpPr>
          <p:spPr bwMode="auto">
            <a:xfrm>
              <a:off x="3124200" y="1916097"/>
              <a:ext cx="4498975" cy="4763"/>
            </a:xfrm>
            <a:custGeom>
              <a:avLst/>
              <a:gdLst>
                <a:gd name="T0" fmla="*/ 595656428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latin typeface="Arial Unicode MS" pitchFamily="34" charset="-128"/>
                <a:ea typeface="Arial Unicode MS" pitchFamily="34" charset="-128"/>
                <a:cs typeface="Arial Unicode MS" pitchFamily="34" charset="-128"/>
              </a:endParaRPr>
            </a:p>
          </p:txBody>
        </p:sp>
        <p:sp>
          <p:nvSpPr>
            <p:cNvPr id="31754" name="Freeform 13"/>
            <p:cNvSpPr>
              <a:spLocks/>
            </p:cNvSpPr>
            <p:nvPr/>
          </p:nvSpPr>
          <p:spPr bwMode="auto">
            <a:xfrm>
              <a:off x="3124200" y="2747947"/>
              <a:ext cx="4498975" cy="4763"/>
            </a:xfrm>
            <a:custGeom>
              <a:avLst/>
              <a:gdLst>
                <a:gd name="T0" fmla="*/ 595656428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latin typeface="Arial Unicode MS" pitchFamily="34" charset="-128"/>
                <a:ea typeface="Arial Unicode MS" pitchFamily="34" charset="-128"/>
                <a:cs typeface="Arial Unicode MS" pitchFamily="34" charset="-128"/>
              </a:endParaRPr>
            </a:p>
          </p:txBody>
        </p:sp>
        <p:sp>
          <p:nvSpPr>
            <p:cNvPr id="31755" name="Freeform 14"/>
            <p:cNvSpPr>
              <a:spLocks/>
            </p:cNvSpPr>
            <p:nvPr/>
          </p:nvSpPr>
          <p:spPr bwMode="auto">
            <a:xfrm>
              <a:off x="3124200" y="3605197"/>
              <a:ext cx="4498975" cy="4763"/>
            </a:xfrm>
            <a:custGeom>
              <a:avLst/>
              <a:gdLst>
                <a:gd name="T0" fmla="*/ 595656428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latin typeface="Arial Unicode MS" pitchFamily="34" charset="-128"/>
                <a:ea typeface="Arial Unicode MS" pitchFamily="34" charset="-128"/>
                <a:cs typeface="Arial Unicode MS" pitchFamily="34" charset="-128"/>
              </a:endParaRPr>
            </a:p>
          </p:txBody>
        </p:sp>
        <p:sp>
          <p:nvSpPr>
            <p:cNvPr id="31756" name="Freeform 16"/>
            <p:cNvSpPr>
              <a:spLocks/>
            </p:cNvSpPr>
            <p:nvPr/>
          </p:nvSpPr>
          <p:spPr bwMode="auto">
            <a:xfrm>
              <a:off x="3124200" y="3268647"/>
              <a:ext cx="4498975" cy="4763"/>
            </a:xfrm>
            <a:custGeom>
              <a:avLst/>
              <a:gdLst>
                <a:gd name="T0" fmla="*/ 595656428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latin typeface="Arial Unicode MS" pitchFamily="34" charset="-128"/>
                <a:ea typeface="Arial Unicode MS" pitchFamily="34" charset="-128"/>
                <a:cs typeface="Arial Unicode MS" pitchFamily="34" charset="-128"/>
              </a:endParaRPr>
            </a:p>
          </p:txBody>
        </p:sp>
        <p:sp>
          <p:nvSpPr>
            <p:cNvPr id="31757" name="Text Box 29"/>
            <p:cNvSpPr txBox="1">
              <a:spLocks noChangeArrowheads="1"/>
            </p:cNvSpPr>
            <p:nvPr/>
          </p:nvSpPr>
          <p:spPr bwMode="auto">
            <a:xfrm>
              <a:off x="5218113" y="2278047"/>
              <a:ext cx="1792288" cy="369888"/>
            </a:xfrm>
            <a:prstGeom prst="rect">
              <a:avLst/>
            </a:prstGeom>
            <a:noFill/>
            <a:ln w="9525">
              <a:noFill/>
              <a:miter lim="800000"/>
              <a:headEnd/>
              <a:tailEnd/>
            </a:ln>
          </p:spPr>
          <p:txBody>
            <a:bodyPr>
              <a:spAutoFit/>
            </a:bodyPr>
            <a:lstStyle/>
            <a:p>
              <a:pPr lvl="1">
                <a:lnSpc>
                  <a:spcPct val="90000"/>
                </a:lnSpc>
              </a:pPr>
              <a:r>
                <a:rPr lang="es-ES" sz="1000" b="1">
                  <a:latin typeface="Arial Unicode MS" pitchFamily="34" charset="-128"/>
                  <a:ea typeface="Arial Unicode MS" pitchFamily="34" charset="-128"/>
                  <a:cs typeface="Arial Unicode MS" pitchFamily="34" charset="-128"/>
                </a:rPr>
                <a:t> </a:t>
              </a:r>
              <a:r>
                <a:rPr lang="en-AU" sz="1000">
                  <a:latin typeface="Arial Unicode MS" pitchFamily="34" charset="-128"/>
                  <a:ea typeface="Arial Unicode MS" pitchFamily="34" charset="-128"/>
                  <a:cs typeface="Arial Unicode MS" pitchFamily="34" charset="-128"/>
                </a:rPr>
                <a:t>3.200.000m</a:t>
              </a:r>
              <a:r>
                <a:rPr lang="en-AU" sz="1000" baseline="30000">
                  <a:latin typeface="Arial Unicode MS" pitchFamily="34" charset="-128"/>
                  <a:ea typeface="Arial Unicode MS" pitchFamily="34" charset="-128"/>
                  <a:cs typeface="Arial Unicode MS" pitchFamily="34" charset="-128"/>
                </a:rPr>
                <a:t>2</a:t>
              </a:r>
              <a:endParaRPr lang="es-ES" sz="1000" baseline="30000">
                <a:latin typeface="Arial Unicode MS" pitchFamily="34" charset="-128"/>
                <a:ea typeface="Arial Unicode MS" pitchFamily="34" charset="-128"/>
                <a:cs typeface="Arial Unicode MS" pitchFamily="34" charset="-128"/>
              </a:endParaRPr>
            </a:p>
            <a:p>
              <a:pPr lvl="1">
                <a:lnSpc>
                  <a:spcPct val="90000"/>
                </a:lnSpc>
              </a:pPr>
              <a:r>
                <a:rPr lang="es-ES" sz="1000">
                  <a:latin typeface="Arial Unicode MS" pitchFamily="34" charset="-128"/>
                  <a:ea typeface="Arial Unicode MS" pitchFamily="34" charset="-128"/>
                  <a:cs typeface="Arial Unicode MS" pitchFamily="34" charset="-128"/>
                </a:rPr>
                <a:t> </a:t>
              </a:r>
              <a:r>
                <a:rPr lang="en-AU" sz="1000">
                  <a:latin typeface="Arial Unicode MS" pitchFamily="34" charset="-128"/>
                  <a:ea typeface="Arial Unicode MS" pitchFamily="34" charset="-128"/>
                  <a:cs typeface="Arial Unicode MS" pitchFamily="34" charset="-128"/>
                </a:rPr>
                <a:t>800.000 m</a:t>
              </a:r>
              <a:r>
                <a:rPr lang="en-AU" sz="1000" baseline="30000">
                  <a:latin typeface="Arial Unicode MS" pitchFamily="34" charset="-128"/>
                  <a:ea typeface="Arial Unicode MS" pitchFamily="34" charset="-128"/>
                  <a:cs typeface="Arial Unicode MS" pitchFamily="34" charset="-128"/>
                </a:rPr>
                <a:t>2</a:t>
              </a:r>
              <a:r>
                <a:rPr lang="es-ES" sz="1000">
                  <a:latin typeface="Arial Unicode MS" pitchFamily="34" charset="-128"/>
                  <a:ea typeface="Arial Unicode MS" pitchFamily="34" charset="-128"/>
                  <a:cs typeface="Arial Unicode MS" pitchFamily="34" charset="-128"/>
                </a:rPr>
                <a:t> </a:t>
              </a:r>
              <a:endParaRPr lang="es-ES_tradnl" sz="1000">
                <a:latin typeface="Arial Unicode MS" pitchFamily="34" charset="-128"/>
                <a:ea typeface="Arial Unicode MS" pitchFamily="34" charset="-128"/>
                <a:cs typeface="Arial Unicode MS" pitchFamily="34" charset="-128"/>
              </a:endParaRPr>
            </a:p>
          </p:txBody>
        </p:sp>
        <p:sp>
          <p:nvSpPr>
            <p:cNvPr id="31758" name="Rectangle 40"/>
            <p:cNvSpPr>
              <a:spLocks noChangeArrowheads="1"/>
            </p:cNvSpPr>
            <p:nvPr/>
          </p:nvSpPr>
          <p:spPr bwMode="auto">
            <a:xfrm>
              <a:off x="5637213" y="1214422"/>
              <a:ext cx="2292615" cy="3125471"/>
            </a:xfrm>
            <a:prstGeom prst="rect">
              <a:avLst/>
            </a:prstGeom>
            <a:noFill/>
            <a:ln w="9525">
              <a:noFill/>
              <a:miter lim="800000"/>
              <a:headEnd/>
              <a:tailEnd/>
            </a:ln>
          </p:spPr>
          <p:txBody>
            <a:bodyPr wrap="none">
              <a:spAutoFit/>
            </a:bodyPr>
            <a:lstStyle/>
            <a:p>
              <a:pPr>
                <a:lnSpc>
                  <a:spcPct val="110000"/>
                </a:lnSpc>
                <a:spcBef>
                  <a:spcPct val="50000"/>
                </a:spcBef>
                <a:buClr>
                  <a:srgbClr val="336699"/>
                </a:buClr>
                <a:buSzPct val="120000"/>
                <a:buFont typeface="Wingdings 2" pitchFamily="18" charset="2"/>
                <a:buNone/>
              </a:pPr>
              <a:endParaRPr lang="en-US" sz="1400" dirty="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r>
                <a:rPr lang="en-AU" sz="1400" dirty="0">
                  <a:latin typeface="Arial Unicode MS" pitchFamily="34" charset="-128"/>
                  <a:ea typeface="Arial Unicode MS" pitchFamily="34" charset="-128"/>
                  <a:cs typeface="Arial Unicode MS" pitchFamily="34" charset="-128"/>
                </a:rPr>
                <a:t>198,26 Ha </a:t>
              </a:r>
              <a:r>
                <a:rPr lang="en-AU" sz="1000" dirty="0">
                  <a:latin typeface="Arial Unicode MS" pitchFamily="34" charset="-128"/>
                  <a:ea typeface="Arial Unicode MS" pitchFamily="34" charset="-128"/>
                  <a:cs typeface="Arial Unicode MS" pitchFamily="34" charset="-128"/>
                </a:rPr>
                <a:t>(115 city blocks)</a:t>
              </a:r>
              <a:endParaRPr lang="en-US" sz="1400" dirty="0">
                <a:latin typeface="Arial Unicode MS" pitchFamily="34" charset="-128"/>
                <a:ea typeface="Arial Unicode MS" pitchFamily="34" charset="-128"/>
                <a:cs typeface="Arial Unicode MS" pitchFamily="34" charset="-128"/>
              </a:endParaRPr>
            </a:p>
            <a:p>
              <a:pPr>
                <a:lnSpc>
                  <a:spcPct val="110000"/>
                </a:lnSpc>
                <a:spcBef>
                  <a:spcPct val="50000"/>
                </a:spcBef>
                <a:spcAft>
                  <a:spcPts val="300"/>
                </a:spcAft>
                <a:buClr>
                  <a:srgbClr val="336699"/>
                </a:buClr>
                <a:buSzPct val="120000"/>
                <a:buFont typeface="Wingdings 2" pitchFamily="18" charset="2"/>
                <a:buNone/>
              </a:pPr>
              <a:r>
                <a:rPr lang="es-ES" sz="1400" dirty="0">
                  <a:latin typeface="Arial Unicode MS" pitchFamily="34" charset="-128"/>
                  <a:ea typeface="Arial Unicode MS" pitchFamily="34" charset="-128"/>
                  <a:cs typeface="Arial Unicode MS" pitchFamily="34" charset="-128"/>
                </a:rPr>
                <a:t>4.000.000 m²</a:t>
              </a:r>
              <a:endParaRPr lang="en-US" sz="1400" dirty="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endParaRPr lang="en-US" sz="1400" dirty="0" smtClean="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endParaRPr lang="es-ES" sz="1400" dirty="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r>
                <a:rPr lang="es-ES" sz="1400" dirty="0">
                  <a:latin typeface="Arial Unicode MS" pitchFamily="34" charset="-128"/>
                  <a:ea typeface="Arial Unicode MS" pitchFamily="34" charset="-128"/>
                  <a:cs typeface="Arial Unicode MS" pitchFamily="34" charset="-128"/>
                </a:rPr>
                <a:t>114.000 m²</a:t>
              </a:r>
              <a:endParaRPr lang="en-US" sz="1400" dirty="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r>
                <a:rPr lang="es-ES" sz="1400" dirty="0">
                  <a:latin typeface="Arial Unicode MS" pitchFamily="34" charset="-128"/>
                  <a:ea typeface="Arial Unicode MS" pitchFamily="34" charset="-128"/>
                  <a:cs typeface="Arial Unicode MS" pitchFamily="34" charset="-128"/>
                </a:rPr>
                <a:t>145.000 m²</a:t>
              </a:r>
              <a:endParaRPr lang="en-US" sz="1400" dirty="0">
                <a:latin typeface="Arial Unicode MS" pitchFamily="34" charset="-128"/>
                <a:ea typeface="Arial Unicode MS" pitchFamily="34" charset="-128"/>
                <a:cs typeface="Arial Unicode MS" pitchFamily="34" charset="-128"/>
              </a:endParaRPr>
            </a:p>
            <a:p>
              <a:pPr>
                <a:lnSpc>
                  <a:spcPct val="110000"/>
                </a:lnSpc>
                <a:spcBef>
                  <a:spcPct val="50000"/>
                </a:spcBef>
                <a:buClr>
                  <a:srgbClr val="336699"/>
                </a:buClr>
                <a:buSzPct val="120000"/>
                <a:buFont typeface="Wingdings 2" pitchFamily="18" charset="2"/>
                <a:buNone/>
              </a:pPr>
              <a:r>
                <a:rPr lang="es-ES" sz="1400" dirty="0">
                  <a:latin typeface="Arial Unicode MS" pitchFamily="34" charset="-128"/>
                  <a:ea typeface="Arial Unicode MS" pitchFamily="34" charset="-128"/>
                  <a:cs typeface="Arial Unicode MS" pitchFamily="34" charset="-128"/>
                </a:rPr>
                <a:t>180 </a:t>
              </a:r>
              <a:r>
                <a:rPr lang="es-ES" sz="1400" dirty="0" err="1">
                  <a:latin typeface="Arial Unicode MS" pitchFamily="34" charset="-128"/>
                  <a:ea typeface="Arial Unicode MS" pitchFamily="34" charset="-128"/>
                  <a:cs typeface="Arial Unicode MS" pitchFamily="34" charset="-128"/>
                </a:rPr>
                <a:t>million</a:t>
              </a:r>
              <a:r>
                <a:rPr lang="es-ES" sz="1400" dirty="0">
                  <a:latin typeface="Arial Unicode MS" pitchFamily="34" charset="-128"/>
                  <a:ea typeface="Arial Unicode MS" pitchFamily="34" charset="-128"/>
                  <a:cs typeface="Arial Unicode MS" pitchFamily="34" charset="-128"/>
                </a:rPr>
                <a:t> </a:t>
              </a:r>
              <a:r>
                <a:rPr lang="es-ES" sz="1400" dirty="0" smtClean="0">
                  <a:latin typeface="Arial Unicode MS" pitchFamily="34" charset="-128"/>
                  <a:ea typeface="Arial Unicode MS" pitchFamily="34" charset="-128"/>
                  <a:cs typeface="Arial Unicode MS" pitchFamily="34" charset="-128"/>
                </a:rPr>
                <a:t>€</a:t>
              </a:r>
            </a:p>
            <a:p>
              <a:pPr>
                <a:lnSpc>
                  <a:spcPct val="110000"/>
                </a:lnSpc>
                <a:spcBef>
                  <a:spcPct val="50000"/>
                </a:spcBef>
                <a:buClr>
                  <a:srgbClr val="336699"/>
                </a:buClr>
                <a:buSzPct val="120000"/>
                <a:buFont typeface="Wingdings 2" pitchFamily="18" charset="2"/>
                <a:buNone/>
              </a:pPr>
              <a:r>
                <a:rPr lang="es-ES" sz="1400" dirty="0" smtClean="0">
                  <a:latin typeface="Arial Unicode MS" pitchFamily="34" charset="-128"/>
                  <a:ea typeface="Arial Unicode MS" pitchFamily="34" charset="-128"/>
                  <a:cs typeface="Arial Unicode MS" pitchFamily="34" charset="-128"/>
                </a:rPr>
                <a:t>More </a:t>
              </a:r>
              <a:r>
                <a:rPr lang="es-ES" sz="1400" dirty="0" err="1" smtClean="0">
                  <a:latin typeface="Arial Unicode MS" pitchFamily="34" charset="-128"/>
                  <a:ea typeface="Arial Unicode MS" pitchFamily="34" charset="-128"/>
                  <a:cs typeface="Arial Unicode MS" pitchFamily="34" charset="-128"/>
                </a:rPr>
                <a:t>than</a:t>
              </a:r>
              <a:r>
                <a:rPr lang="es-ES" sz="1400" dirty="0" smtClean="0">
                  <a:latin typeface="Arial Unicode MS" pitchFamily="34" charset="-128"/>
                  <a:ea typeface="Arial Unicode MS" pitchFamily="34" charset="-128"/>
                  <a:cs typeface="Arial Unicode MS" pitchFamily="34" charset="-128"/>
                </a:rPr>
                <a:t> 12.000 </a:t>
              </a:r>
              <a:r>
                <a:rPr lang="es-ES" sz="1400" dirty="0" err="1" smtClean="0">
                  <a:latin typeface="Arial Unicode MS" pitchFamily="34" charset="-128"/>
                  <a:ea typeface="Arial Unicode MS" pitchFamily="34" charset="-128"/>
                  <a:cs typeface="Arial Unicode MS" pitchFamily="34" charset="-128"/>
                </a:rPr>
                <a:t>million</a:t>
              </a:r>
              <a:r>
                <a:rPr lang="es-ES" sz="1400" dirty="0" smtClean="0">
                  <a:latin typeface="Arial Unicode MS" pitchFamily="34" charset="-128"/>
                  <a:ea typeface="Arial Unicode MS" pitchFamily="34" charset="-128"/>
                  <a:cs typeface="Arial Unicode MS" pitchFamily="34" charset="-128"/>
                </a:rPr>
                <a:t> €</a:t>
              </a:r>
              <a:endParaRPr lang="es-ES_tradnl" sz="1400" dirty="0">
                <a:latin typeface="Arial Unicode MS" pitchFamily="34" charset="-128"/>
                <a:ea typeface="Arial Unicode MS" pitchFamily="34" charset="-128"/>
                <a:cs typeface="Arial Unicode MS" pitchFamily="34" charset="-128"/>
              </a:endParaRPr>
            </a:p>
          </p:txBody>
        </p:sp>
        <p:sp>
          <p:nvSpPr>
            <p:cNvPr id="31759" name="Rectangle 41"/>
            <p:cNvSpPr>
              <a:spLocks noChangeArrowheads="1"/>
            </p:cNvSpPr>
            <p:nvPr/>
          </p:nvSpPr>
          <p:spPr bwMode="auto">
            <a:xfrm>
              <a:off x="5486400" y="1408097"/>
              <a:ext cx="228600" cy="2362200"/>
            </a:xfrm>
            <a:prstGeom prst="rect">
              <a:avLst/>
            </a:prstGeom>
            <a:solidFill>
              <a:schemeClr val="bg1"/>
            </a:solidFill>
            <a:ln w="9525">
              <a:noFill/>
              <a:miter lim="800000"/>
              <a:headEnd/>
              <a:tailEnd/>
            </a:ln>
          </p:spPr>
          <p:txBody>
            <a:bodyPr wrap="none" anchor="ctr"/>
            <a:lstStyle/>
            <a:p>
              <a:pPr algn="r"/>
              <a:endParaRPr lang="es-ES">
                <a:latin typeface="Arial Unicode MS" pitchFamily="34" charset="-128"/>
                <a:ea typeface="Arial Unicode MS" pitchFamily="34" charset="-128"/>
                <a:cs typeface="Arial Unicode MS" pitchFamily="34" charset="-128"/>
              </a:endParaRPr>
            </a:p>
          </p:txBody>
        </p:sp>
        <p:sp>
          <p:nvSpPr>
            <p:cNvPr id="23" name="Freeform 14"/>
            <p:cNvSpPr>
              <a:spLocks/>
            </p:cNvSpPr>
            <p:nvPr/>
          </p:nvSpPr>
          <p:spPr bwMode="auto">
            <a:xfrm>
              <a:off x="3143240" y="3984166"/>
              <a:ext cx="4498975" cy="4763"/>
            </a:xfrm>
            <a:custGeom>
              <a:avLst/>
              <a:gdLst>
                <a:gd name="T0" fmla="*/ 595656428 w 1104"/>
                <a:gd name="T1" fmla="*/ 3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latin typeface="Arial Unicode MS" pitchFamily="34" charset="-128"/>
                <a:ea typeface="Arial Unicode MS" pitchFamily="34" charset="-128"/>
                <a:cs typeface="Arial Unicode MS" pitchFamily="34"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3320"/>
                                        </p:tgtEl>
                                        <p:attrNameLst>
                                          <p:attrName>style.visibility</p:attrName>
                                        </p:attrNameLst>
                                      </p:cBhvr>
                                      <p:to>
                                        <p:strVal val="visible"/>
                                      </p:to>
                                    </p:set>
                                    <p:anim calcmode="lin" valueType="num">
                                      <p:cBhvr additive="base">
                                        <p:cTn id="7" dur="500" fill="hold"/>
                                        <p:tgtEl>
                                          <p:spTgt spid="13320"/>
                                        </p:tgtEl>
                                        <p:attrNameLst>
                                          <p:attrName>ppt_x</p:attrName>
                                        </p:attrNameLst>
                                      </p:cBhvr>
                                      <p:tavLst>
                                        <p:tav tm="0">
                                          <p:val>
                                            <p:strVal val="#ppt_x"/>
                                          </p:val>
                                        </p:tav>
                                        <p:tav tm="100000">
                                          <p:val>
                                            <p:strVal val="#ppt_x"/>
                                          </p:val>
                                        </p:tav>
                                      </p:tavLst>
                                    </p:anim>
                                    <p:anim calcmode="lin" valueType="num">
                                      <p:cBhvr additive="base">
                                        <p:cTn id="8" dur="500" fill="hold"/>
                                        <p:tgtEl>
                                          <p:spTgt spid="133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92" name="Picture 32" descr="llull-p ponent 2"/>
          <p:cNvPicPr>
            <a:picLocks noChangeAspect="1" noChangeArrowheads="1"/>
          </p:cNvPicPr>
          <p:nvPr/>
        </p:nvPicPr>
        <p:blipFill>
          <a:blip r:embed="rId3" cstate="print"/>
          <a:srcRect/>
          <a:stretch>
            <a:fillRect/>
          </a:stretch>
        </p:blipFill>
        <p:spPr bwMode="auto">
          <a:xfrm>
            <a:off x="152400" y="4987925"/>
            <a:ext cx="8288338" cy="1466850"/>
          </a:xfrm>
          <a:prstGeom prst="rect">
            <a:avLst/>
          </a:prstGeom>
          <a:noFill/>
          <a:ln w="9525">
            <a:noFill/>
            <a:miter lim="800000"/>
            <a:headEnd/>
            <a:tailEnd/>
          </a:ln>
        </p:spPr>
      </p:pic>
      <p:sp>
        <p:nvSpPr>
          <p:cNvPr id="32771" name="AutoShape 10"/>
          <p:cNvSpPr>
            <a:spLocks noChangeArrowheads="1"/>
          </p:cNvSpPr>
          <p:nvPr/>
        </p:nvSpPr>
        <p:spPr bwMode="auto">
          <a:xfrm rot="5400000">
            <a:off x="1295400" y="3352800"/>
            <a:ext cx="144463" cy="144463"/>
          </a:xfrm>
          <a:prstGeom prst="triangle">
            <a:avLst>
              <a:gd name="adj" fmla="val 50000"/>
            </a:avLst>
          </a:prstGeom>
          <a:solidFill>
            <a:srgbClr val="078BA6">
              <a:alpha val="23137"/>
            </a:srgbClr>
          </a:solidFill>
          <a:ln w="9525">
            <a:noFill/>
            <a:miter lim="800000"/>
            <a:headEnd/>
            <a:tailEnd/>
          </a:ln>
        </p:spPr>
        <p:txBody>
          <a:bodyPr rot="10800000" vert="eaVert" wrap="none" anchor="ctr"/>
          <a:lstStyle/>
          <a:p>
            <a:endParaRPr lang="es-ES_tradnl" sz="1600"/>
          </a:p>
        </p:txBody>
      </p:sp>
      <p:grpSp>
        <p:nvGrpSpPr>
          <p:cNvPr id="32772" name="Group 63"/>
          <p:cNvGrpSpPr>
            <a:grpSpLocks/>
          </p:cNvGrpSpPr>
          <p:nvPr/>
        </p:nvGrpSpPr>
        <p:grpSpPr bwMode="auto">
          <a:xfrm>
            <a:off x="7319963" y="1828800"/>
            <a:ext cx="1095375" cy="2957513"/>
            <a:chOff x="4611" y="1152"/>
            <a:chExt cx="690" cy="1863"/>
          </a:xfrm>
        </p:grpSpPr>
        <p:sp>
          <p:nvSpPr>
            <p:cNvPr id="32801" name="Rectangle 33"/>
            <p:cNvSpPr>
              <a:spLocks noChangeArrowheads="1"/>
            </p:cNvSpPr>
            <p:nvPr/>
          </p:nvSpPr>
          <p:spPr bwMode="auto">
            <a:xfrm>
              <a:off x="4637" y="1360"/>
              <a:ext cx="633" cy="1655"/>
            </a:xfrm>
            <a:prstGeom prst="rect">
              <a:avLst/>
            </a:prstGeom>
            <a:solidFill>
              <a:srgbClr val="078BA6"/>
            </a:solidFill>
            <a:ln w="38100" algn="ctr">
              <a:noFill/>
              <a:prstDash val="sysDot"/>
              <a:miter lim="800000"/>
              <a:headEnd/>
              <a:tailEnd/>
            </a:ln>
          </p:spPr>
          <p:txBody>
            <a:bodyPr wrap="none" anchor="ctr"/>
            <a:lstStyle/>
            <a:p>
              <a:endParaRPr lang="es-ES_tradnl"/>
            </a:p>
          </p:txBody>
        </p:sp>
        <p:sp>
          <p:nvSpPr>
            <p:cNvPr id="32802" name="Text Box 34"/>
            <p:cNvSpPr txBox="1">
              <a:spLocks noChangeArrowheads="1"/>
            </p:cNvSpPr>
            <p:nvPr/>
          </p:nvSpPr>
          <p:spPr bwMode="auto">
            <a:xfrm>
              <a:off x="4611" y="1440"/>
              <a:ext cx="690" cy="1528"/>
            </a:xfrm>
            <a:prstGeom prst="rect">
              <a:avLst/>
            </a:prstGeom>
            <a:noFill/>
            <a:ln w="38100" algn="ctr">
              <a:noFill/>
              <a:prstDash val="sysDot"/>
              <a:miter lim="800000"/>
              <a:headEnd/>
              <a:tailEnd/>
            </a:ln>
          </p:spPr>
          <p:txBody>
            <a:bodyPr>
              <a:spAutoFit/>
            </a:bodyPr>
            <a:lstStyle/>
            <a:p>
              <a:pPr algn="ctr">
                <a:lnSpc>
                  <a:spcPct val="90000"/>
                </a:lnSpc>
                <a:spcBef>
                  <a:spcPct val="50000"/>
                </a:spcBef>
              </a:pPr>
              <a:r>
                <a:rPr lang="en-GB" sz="1000" dirty="0">
                  <a:solidFill>
                    <a:schemeClr val="bg1"/>
                  </a:solidFill>
                  <a:latin typeface="Arial Unicode MS" pitchFamily="34" charset="-128"/>
                </a:rPr>
                <a:t>Compact city, with publicly owned land, fully urbanised and offering excellent infrastructure, providing many more jobs in the field of knowledge intensive activities</a:t>
              </a:r>
            </a:p>
          </p:txBody>
        </p:sp>
        <p:sp>
          <p:nvSpPr>
            <p:cNvPr id="32803" name="Text Box 35"/>
            <p:cNvSpPr txBox="1">
              <a:spLocks noChangeArrowheads="1"/>
            </p:cNvSpPr>
            <p:nvPr/>
          </p:nvSpPr>
          <p:spPr bwMode="auto">
            <a:xfrm>
              <a:off x="4652" y="1152"/>
              <a:ext cx="586" cy="167"/>
            </a:xfrm>
            <a:prstGeom prst="rect">
              <a:avLst/>
            </a:prstGeom>
            <a:noFill/>
            <a:ln w="38100" algn="ctr">
              <a:noFill/>
              <a:prstDash val="sysDot"/>
              <a:miter lim="800000"/>
              <a:headEnd/>
              <a:tailEnd/>
            </a:ln>
          </p:spPr>
          <p:txBody>
            <a:bodyPr>
              <a:spAutoFit/>
            </a:bodyPr>
            <a:lstStyle/>
            <a:p>
              <a:pPr algn="ctr">
                <a:spcBef>
                  <a:spcPct val="50000"/>
                </a:spcBef>
              </a:pPr>
              <a:r>
                <a:rPr lang="es-ES" sz="1000">
                  <a:latin typeface="Arial Unicode MS" pitchFamily="34" charset="-128"/>
                </a:rPr>
                <a:t>… 2008 …</a:t>
              </a:r>
            </a:p>
          </p:txBody>
        </p:sp>
      </p:grpSp>
      <p:grpSp>
        <p:nvGrpSpPr>
          <p:cNvPr id="32773" name="Group 58"/>
          <p:cNvGrpSpPr>
            <a:grpSpLocks/>
          </p:cNvGrpSpPr>
          <p:nvPr/>
        </p:nvGrpSpPr>
        <p:grpSpPr bwMode="auto">
          <a:xfrm>
            <a:off x="228600" y="1828800"/>
            <a:ext cx="1095375" cy="2946400"/>
            <a:chOff x="144" y="1152"/>
            <a:chExt cx="690" cy="1856"/>
          </a:xfrm>
        </p:grpSpPr>
        <p:sp>
          <p:nvSpPr>
            <p:cNvPr id="32798" name="Text Box 29"/>
            <p:cNvSpPr txBox="1">
              <a:spLocks noChangeArrowheads="1"/>
            </p:cNvSpPr>
            <p:nvPr/>
          </p:nvSpPr>
          <p:spPr bwMode="auto">
            <a:xfrm>
              <a:off x="176" y="1152"/>
              <a:ext cx="586" cy="167"/>
            </a:xfrm>
            <a:prstGeom prst="rect">
              <a:avLst/>
            </a:prstGeom>
            <a:noFill/>
            <a:ln w="38100" algn="ctr">
              <a:noFill/>
              <a:prstDash val="sysDot"/>
              <a:miter lim="800000"/>
              <a:headEnd/>
              <a:tailEnd/>
            </a:ln>
          </p:spPr>
          <p:txBody>
            <a:bodyPr>
              <a:spAutoFit/>
            </a:bodyPr>
            <a:lstStyle/>
            <a:p>
              <a:pPr algn="ctr">
                <a:spcBef>
                  <a:spcPct val="50000"/>
                </a:spcBef>
              </a:pPr>
              <a:r>
                <a:rPr lang="es-ES" sz="1000">
                  <a:latin typeface="Arial Unicode MS" pitchFamily="34" charset="-128"/>
                </a:rPr>
                <a:t>2000</a:t>
              </a:r>
            </a:p>
          </p:txBody>
        </p:sp>
        <p:sp>
          <p:nvSpPr>
            <p:cNvPr id="32799" name="Rectangle 33"/>
            <p:cNvSpPr>
              <a:spLocks noChangeArrowheads="1"/>
            </p:cNvSpPr>
            <p:nvPr/>
          </p:nvSpPr>
          <p:spPr bwMode="auto">
            <a:xfrm>
              <a:off x="170" y="1353"/>
              <a:ext cx="633" cy="1655"/>
            </a:xfrm>
            <a:prstGeom prst="rect">
              <a:avLst/>
            </a:prstGeom>
            <a:solidFill>
              <a:srgbClr val="078BA6">
                <a:alpha val="10196"/>
              </a:srgbClr>
            </a:solidFill>
            <a:ln w="38100" algn="ctr">
              <a:noFill/>
              <a:prstDash val="sysDot"/>
              <a:miter lim="800000"/>
              <a:headEnd/>
              <a:tailEnd/>
            </a:ln>
          </p:spPr>
          <p:txBody>
            <a:bodyPr wrap="none" anchor="ctr"/>
            <a:lstStyle/>
            <a:p>
              <a:endParaRPr lang="es-ES_tradnl"/>
            </a:p>
          </p:txBody>
        </p:sp>
        <p:sp>
          <p:nvSpPr>
            <p:cNvPr id="32800" name="Text Box 34"/>
            <p:cNvSpPr txBox="1">
              <a:spLocks noChangeArrowheads="1"/>
            </p:cNvSpPr>
            <p:nvPr/>
          </p:nvSpPr>
          <p:spPr bwMode="auto">
            <a:xfrm>
              <a:off x="144" y="1632"/>
              <a:ext cx="690" cy="1039"/>
            </a:xfrm>
            <a:prstGeom prst="rect">
              <a:avLst/>
            </a:prstGeom>
            <a:noFill/>
            <a:ln w="38100" algn="ctr">
              <a:noFill/>
              <a:prstDash val="sysDot"/>
              <a:miter lim="800000"/>
              <a:headEnd/>
              <a:tailEnd/>
            </a:ln>
          </p:spPr>
          <p:txBody>
            <a:bodyPr>
              <a:spAutoFit/>
            </a:bodyPr>
            <a:lstStyle/>
            <a:p>
              <a:pPr algn="ctr">
                <a:spcBef>
                  <a:spcPct val="50000"/>
                </a:spcBef>
              </a:pPr>
              <a:r>
                <a:rPr lang="en-GB" sz="1000">
                  <a:solidFill>
                    <a:srgbClr val="4D4D4D"/>
                  </a:solidFill>
                  <a:latin typeface="Arial Unicode MS" pitchFamily="34" charset="-128"/>
                </a:rPr>
                <a:t>Industrial land, little used or in complete disuse, 100% privately owned, and part yet to be urbanised</a:t>
              </a:r>
              <a:endParaRPr lang="en-US" sz="1000">
                <a:solidFill>
                  <a:srgbClr val="4D4D4D"/>
                </a:solidFill>
                <a:latin typeface="Arial Unicode MS" pitchFamily="34" charset="-128"/>
              </a:endParaRPr>
            </a:p>
          </p:txBody>
        </p:sp>
      </p:grpSp>
      <p:sp>
        <p:nvSpPr>
          <p:cNvPr id="32774" name="Text Box 2"/>
          <p:cNvSpPr txBox="1">
            <a:spLocks noChangeArrowheads="1"/>
          </p:cNvSpPr>
          <p:nvPr/>
        </p:nvSpPr>
        <p:spPr bwMode="auto">
          <a:xfrm>
            <a:off x="609600" y="592138"/>
            <a:ext cx="7848600" cy="369887"/>
          </a:xfrm>
          <a:prstGeom prst="rect">
            <a:avLst/>
          </a:prstGeom>
          <a:noFill/>
          <a:ln w="9525">
            <a:noFill/>
            <a:miter lim="800000"/>
            <a:headEnd/>
            <a:tailEnd/>
          </a:ln>
        </p:spPr>
        <p:txBody>
          <a:bodyPr>
            <a:spAutoFit/>
          </a:bodyPr>
          <a:lstStyle/>
          <a:p>
            <a:r>
              <a:rPr lang="es-ES">
                <a:solidFill>
                  <a:schemeClr val="tx2"/>
                </a:solidFill>
                <a:latin typeface="Arial Unicode MS" pitchFamily="34" charset="-128"/>
              </a:rPr>
              <a:t>The urban planning process (2001-2010)</a:t>
            </a:r>
            <a:endParaRPr lang="es-ES" altLang="zh-CN">
              <a:solidFill>
                <a:schemeClr val="tx2"/>
              </a:solidFill>
              <a:latin typeface="Arial Unicode MS" pitchFamily="34" charset="-128"/>
              <a:ea typeface="宋体" pitchFamily="2" charset="-122"/>
            </a:endParaRPr>
          </a:p>
        </p:txBody>
      </p:sp>
      <p:grpSp>
        <p:nvGrpSpPr>
          <p:cNvPr id="4" name="Group 64"/>
          <p:cNvGrpSpPr>
            <a:grpSpLocks/>
          </p:cNvGrpSpPr>
          <p:nvPr/>
        </p:nvGrpSpPr>
        <p:grpSpPr bwMode="auto">
          <a:xfrm>
            <a:off x="1358900" y="1828800"/>
            <a:ext cx="3629025" cy="2957513"/>
            <a:chOff x="856" y="1152"/>
            <a:chExt cx="2286" cy="1863"/>
          </a:xfrm>
        </p:grpSpPr>
        <p:sp>
          <p:nvSpPr>
            <p:cNvPr id="32786" name="Text Box 6"/>
            <p:cNvSpPr txBox="1">
              <a:spLocks noChangeArrowheads="1"/>
            </p:cNvSpPr>
            <p:nvPr/>
          </p:nvSpPr>
          <p:spPr bwMode="auto">
            <a:xfrm>
              <a:off x="998" y="1152"/>
              <a:ext cx="586" cy="167"/>
            </a:xfrm>
            <a:prstGeom prst="rect">
              <a:avLst/>
            </a:prstGeom>
            <a:noFill/>
            <a:ln w="38100" algn="ctr">
              <a:noFill/>
              <a:prstDash val="sysDot"/>
              <a:miter lim="800000"/>
              <a:headEnd/>
              <a:tailEnd/>
            </a:ln>
          </p:spPr>
          <p:txBody>
            <a:bodyPr>
              <a:spAutoFit/>
            </a:bodyPr>
            <a:lstStyle/>
            <a:p>
              <a:pPr algn="ctr">
                <a:spcBef>
                  <a:spcPct val="50000"/>
                </a:spcBef>
              </a:pPr>
              <a:r>
                <a:rPr lang="es-ES" sz="1000">
                  <a:latin typeface="Arial Unicode MS" pitchFamily="34" charset="-128"/>
                </a:rPr>
                <a:t>2001 …</a:t>
              </a:r>
            </a:p>
          </p:txBody>
        </p:sp>
        <p:sp>
          <p:nvSpPr>
            <p:cNvPr id="32787" name="Rectangle 8"/>
            <p:cNvSpPr>
              <a:spLocks noChangeArrowheads="1"/>
            </p:cNvSpPr>
            <p:nvPr/>
          </p:nvSpPr>
          <p:spPr bwMode="auto">
            <a:xfrm>
              <a:off x="914" y="1360"/>
              <a:ext cx="632" cy="1654"/>
            </a:xfrm>
            <a:prstGeom prst="rect">
              <a:avLst/>
            </a:prstGeom>
            <a:solidFill>
              <a:srgbClr val="078BA6">
                <a:alpha val="20000"/>
              </a:srgbClr>
            </a:solidFill>
            <a:ln w="38100" algn="ctr">
              <a:noFill/>
              <a:prstDash val="sysDot"/>
              <a:miter lim="800000"/>
              <a:headEnd/>
              <a:tailEnd/>
            </a:ln>
          </p:spPr>
          <p:txBody>
            <a:bodyPr wrap="none" anchor="ctr"/>
            <a:lstStyle/>
            <a:p>
              <a:endParaRPr lang="es-ES_tradnl"/>
            </a:p>
          </p:txBody>
        </p:sp>
        <p:sp>
          <p:nvSpPr>
            <p:cNvPr id="32788" name="Text Box 9"/>
            <p:cNvSpPr txBox="1">
              <a:spLocks noChangeArrowheads="1"/>
            </p:cNvSpPr>
            <p:nvPr/>
          </p:nvSpPr>
          <p:spPr bwMode="auto">
            <a:xfrm>
              <a:off x="856" y="2037"/>
              <a:ext cx="710" cy="276"/>
            </a:xfrm>
            <a:prstGeom prst="rect">
              <a:avLst/>
            </a:prstGeom>
            <a:noFill/>
            <a:ln w="38100" algn="ctr">
              <a:noFill/>
              <a:prstDash val="sysDot"/>
              <a:miter lim="800000"/>
              <a:headEnd/>
              <a:tailEnd/>
            </a:ln>
          </p:spPr>
          <p:txBody>
            <a:bodyPr>
              <a:spAutoFit/>
            </a:bodyPr>
            <a:lstStyle/>
            <a:p>
              <a:pPr algn="ctr">
                <a:spcBef>
                  <a:spcPct val="50000"/>
                </a:spcBef>
              </a:pPr>
              <a:r>
                <a:rPr lang="en-US" sz="1000">
                  <a:latin typeface="Arial Unicode MS" pitchFamily="34" charset="-128"/>
                </a:rPr>
                <a:t>Urban Planning </a:t>
              </a:r>
            </a:p>
          </p:txBody>
        </p:sp>
        <p:sp>
          <p:nvSpPr>
            <p:cNvPr id="32789" name="Text Box 12"/>
            <p:cNvSpPr txBox="1">
              <a:spLocks noChangeArrowheads="1"/>
            </p:cNvSpPr>
            <p:nvPr/>
          </p:nvSpPr>
          <p:spPr bwMode="auto">
            <a:xfrm>
              <a:off x="1671" y="1152"/>
              <a:ext cx="585" cy="167"/>
            </a:xfrm>
            <a:prstGeom prst="rect">
              <a:avLst/>
            </a:prstGeom>
            <a:noFill/>
            <a:ln w="38100" algn="ctr">
              <a:noFill/>
              <a:prstDash val="sysDot"/>
              <a:miter lim="800000"/>
              <a:headEnd/>
              <a:tailEnd/>
            </a:ln>
          </p:spPr>
          <p:txBody>
            <a:bodyPr>
              <a:spAutoFit/>
            </a:bodyPr>
            <a:lstStyle/>
            <a:p>
              <a:pPr algn="ctr">
                <a:spcBef>
                  <a:spcPct val="50000"/>
                </a:spcBef>
              </a:pPr>
              <a:r>
                <a:rPr lang="es-ES" sz="1000">
                  <a:latin typeface="Arial Unicode MS" pitchFamily="34" charset="-128"/>
                </a:rPr>
                <a:t>… 2003 …</a:t>
              </a:r>
            </a:p>
          </p:txBody>
        </p:sp>
        <p:sp>
          <p:nvSpPr>
            <p:cNvPr id="32790" name="Rectangle 14"/>
            <p:cNvSpPr>
              <a:spLocks noChangeArrowheads="1"/>
            </p:cNvSpPr>
            <p:nvPr/>
          </p:nvSpPr>
          <p:spPr bwMode="auto">
            <a:xfrm>
              <a:off x="1659" y="1360"/>
              <a:ext cx="631" cy="1655"/>
            </a:xfrm>
            <a:prstGeom prst="rect">
              <a:avLst/>
            </a:prstGeom>
            <a:solidFill>
              <a:srgbClr val="078BA6">
                <a:alpha val="34901"/>
              </a:srgbClr>
            </a:solidFill>
            <a:ln w="38100" algn="ctr">
              <a:noFill/>
              <a:prstDash val="sysDot"/>
              <a:miter lim="800000"/>
              <a:headEnd/>
              <a:tailEnd/>
            </a:ln>
          </p:spPr>
          <p:txBody>
            <a:bodyPr wrap="none" anchor="ctr"/>
            <a:lstStyle/>
            <a:p>
              <a:endParaRPr lang="es-ES_tradnl"/>
            </a:p>
          </p:txBody>
        </p:sp>
        <p:sp>
          <p:nvSpPr>
            <p:cNvPr id="32791" name="Text Box 15"/>
            <p:cNvSpPr txBox="1">
              <a:spLocks noChangeArrowheads="1"/>
            </p:cNvSpPr>
            <p:nvPr/>
          </p:nvSpPr>
          <p:spPr bwMode="auto">
            <a:xfrm>
              <a:off x="1616" y="2037"/>
              <a:ext cx="711" cy="276"/>
            </a:xfrm>
            <a:prstGeom prst="rect">
              <a:avLst/>
            </a:prstGeom>
            <a:noFill/>
            <a:ln w="38100" algn="ctr">
              <a:noFill/>
              <a:prstDash val="sysDot"/>
              <a:miter lim="800000"/>
              <a:headEnd/>
              <a:tailEnd/>
            </a:ln>
          </p:spPr>
          <p:txBody>
            <a:bodyPr>
              <a:spAutoFit/>
            </a:bodyPr>
            <a:lstStyle/>
            <a:p>
              <a:pPr algn="ctr">
                <a:spcBef>
                  <a:spcPct val="50000"/>
                </a:spcBef>
              </a:pPr>
              <a:r>
                <a:rPr lang="en-US" sz="1000">
                  <a:latin typeface="Arial Unicode MS" pitchFamily="34" charset="-128"/>
                </a:rPr>
                <a:t>Urban Management</a:t>
              </a:r>
            </a:p>
          </p:txBody>
        </p:sp>
        <p:sp>
          <p:nvSpPr>
            <p:cNvPr id="32792" name="Text Box 18"/>
            <p:cNvSpPr txBox="1">
              <a:spLocks noChangeArrowheads="1"/>
            </p:cNvSpPr>
            <p:nvPr/>
          </p:nvSpPr>
          <p:spPr bwMode="auto">
            <a:xfrm>
              <a:off x="2400" y="1152"/>
              <a:ext cx="586" cy="167"/>
            </a:xfrm>
            <a:prstGeom prst="rect">
              <a:avLst/>
            </a:prstGeom>
            <a:noFill/>
            <a:ln w="38100" algn="ctr">
              <a:noFill/>
              <a:prstDash val="sysDot"/>
              <a:miter lim="800000"/>
              <a:headEnd/>
              <a:tailEnd/>
            </a:ln>
          </p:spPr>
          <p:txBody>
            <a:bodyPr>
              <a:spAutoFit/>
            </a:bodyPr>
            <a:lstStyle/>
            <a:p>
              <a:pPr algn="ctr">
                <a:spcBef>
                  <a:spcPct val="50000"/>
                </a:spcBef>
              </a:pPr>
              <a:r>
                <a:rPr lang="es-ES" sz="1000">
                  <a:latin typeface="Arial Unicode MS" pitchFamily="34" charset="-128"/>
                </a:rPr>
                <a:t>… 2004 …</a:t>
              </a:r>
            </a:p>
          </p:txBody>
        </p:sp>
        <p:sp>
          <p:nvSpPr>
            <p:cNvPr id="32793" name="Rectangle 20"/>
            <p:cNvSpPr>
              <a:spLocks noChangeArrowheads="1"/>
            </p:cNvSpPr>
            <p:nvPr/>
          </p:nvSpPr>
          <p:spPr bwMode="auto">
            <a:xfrm>
              <a:off x="2402" y="1360"/>
              <a:ext cx="632" cy="1655"/>
            </a:xfrm>
            <a:prstGeom prst="rect">
              <a:avLst/>
            </a:prstGeom>
            <a:solidFill>
              <a:srgbClr val="078BA6">
                <a:alpha val="50195"/>
              </a:srgbClr>
            </a:solidFill>
            <a:ln w="38100" algn="ctr">
              <a:noFill/>
              <a:prstDash val="sysDot"/>
              <a:miter lim="800000"/>
              <a:headEnd/>
              <a:tailEnd/>
            </a:ln>
          </p:spPr>
          <p:txBody>
            <a:bodyPr wrap="none" anchor="ctr"/>
            <a:lstStyle/>
            <a:p>
              <a:endParaRPr lang="es-ES_tradnl"/>
            </a:p>
          </p:txBody>
        </p:sp>
        <p:sp>
          <p:nvSpPr>
            <p:cNvPr id="32794" name="Text Box 21"/>
            <p:cNvSpPr txBox="1">
              <a:spLocks noChangeArrowheads="1"/>
            </p:cNvSpPr>
            <p:nvPr/>
          </p:nvSpPr>
          <p:spPr bwMode="auto">
            <a:xfrm>
              <a:off x="2360" y="2084"/>
              <a:ext cx="688" cy="167"/>
            </a:xfrm>
            <a:prstGeom prst="rect">
              <a:avLst/>
            </a:prstGeom>
            <a:noFill/>
            <a:ln w="38100" algn="ctr">
              <a:noFill/>
              <a:prstDash val="sysDot"/>
              <a:miter lim="800000"/>
              <a:headEnd/>
              <a:tailEnd/>
            </a:ln>
          </p:spPr>
          <p:txBody>
            <a:bodyPr>
              <a:spAutoFit/>
            </a:bodyPr>
            <a:lstStyle/>
            <a:p>
              <a:pPr algn="ctr">
                <a:spcBef>
                  <a:spcPct val="50000"/>
                </a:spcBef>
              </a:pPr>
              <a:r>
                <a:rPr lang="en-US" sz="1000">
                  <a:latin typeface="Arial Unicode MS" pitchFamily="34" charset="-128"/>
                </a:rPr>
                <a:t>Infrastructures</a:t>
              </a:r>
            </a:p>
          </p:txBody>
        </p:sp>
        <p:sp>
          <p:nvSpPr>
            <p:cNvPr id="32795" name="AutoShape 10"/>
            <p:cNvSpPr>
              <a:spLocks noChangeArrowheads="1"/>
            </p:cNvSpPr>
            <p:nvPr/>
          </p:nvSpPr>
          <p:spPr bwMode="auto">
            <a:xfrm rot="5400000">
              <a:off x="1564" y="2112"/>
              <a:ext cx="91" cy="91"/>
            </a:xfrm>
            <a:prstGeom prst="triangle">
              <a:avLst>
                <a:gd name="adj" fmla="val 50000"/>
              </a:avLst>
            </a:prstGeom>
            <a:solidFill>
              <a:srgbClr val="078BA6">
                <a:alpha val="43137"/>
              </a:srgbClr>
            </a:solidFill>
            <a:ln w="9525">
              <a:noFill/>
              <a:miter lim="800000"/>
              <a:headEnd/>
              <a:tailEnd/>
            </a:ln>
          </p:spPr>
          <p:txBody>
            <a:bodyPr rot="10800000" vert="eaVert" wrap="none" anchor="ctr"/>
            <a:lstStyle/>
            <a:p>
              <a:endParaRPr lang="es-ES_tradnl" sz="1600"/>
            </a:p>
          </p:txBody>
        </p:sp>
        <p:sp>
          <p:nvSpPr>
            <p:cNvPr id="32796" name="AutoShape 10"/>
            <p:cNvSpPr>
              <a:spLocks noChangeArrowheads="1"/>
            </p:cNvSpPr>
            <p:nvPr/>
          </p:nvSpPr>
          <p:spPr bwMode="auto">
            <a:xfrm rot="5400000">
              <a:off x="2304" y="2112"/>
              <a:ext cx="91" cy="91"/>
            </a:xfrm>
            <a:prstGeom prst="triangle">
              <a:avLst>
                <a:gd name="adj" fmla="val 50000"/>
              </a:avLst>
            </a:prstGeom>
            <a:solidFill>
              <a:srgbClr val="078BA6">
                <a:alpha val="63136"/>
              </a:srgbClr>
            </a:solidFill>
            <a:ln w="9525">
              <a:noFill/>
              <a:miter lim="800000"/>
              <a:headEnd/>
              <a:tailEnd/>
            </a:ln>
          </p:spPr>
          <p:txBody>
            <a:bodyPr rot="10800000" vert="eaVert" wrap="none" anchor="ctr"/>
            <a:lstStyle/>
            <a:p>
              <a:endParaRPr lang="es-ES_tradnl" sz="1600"/>
            </a:p>
          </p:txBody>
        </p:sp>
        <p:sp>
          <p:nvSpPr>
            <p:cNvPr id="32797" name="AutoShape 10"/>
            <p:cNvSpPr>
              <a:spLocks noChangeArrowheads="1"/>
            </p:cNvSpPr>
            <p:nvPr/>
          </p:nvSpPr>
          <p:spPr bwMode="auto">
            <a:xfrm rot="5400000">
              <a:off x="3051" y="2112"/>
              <a:ext cx="91" cy="91"/>
            </a:xfrm>
            <a:prstGeom prst="triangle">
              <a:avLst>
                <a:gd name="adj" fmla="val 50000"/>
              </a:avLst>
            </a:prstGeom>
            <a:solidFill>
              <a:srgbClr val="078BA6">
                <a:alpha val="74901"/>
              </a:srgbClr>
            </a:solidFill>
            <a:ln w="9525">
              <a:noFill/>
              <a:miter lim="800000"/>
              <a:headEnd/>
              <a:tailEnd/>
            </a:ln>
          </p:spPr>
          <p:txBody>
            <a:bodyPr rot="10800000" vert="eaVert" wrap="none" anchor="ctr"/>
            <a:lstStyle/>
            <a:p>
              <a:endParaRPr lang="es-ES_tradnl" sz="1600"/>
            </a:p>
          </p:txBody>
        </p:sp>
      </p:grpSp>
      <p:grpSp>
        <p:nvGrpSpPr>
          <p:cNvPr id="5" name="Group 65"/>
          <p:cNvGrpSpPr>
            <a:grpSpLocks/>
          </p:cNvGrpSpPr>
          <p:nvPr/>
        </p:nvGrpSpPr>
        <p:grpSpPr bwMode="auto">
          <a:xfrm>
            <a:off x="4929188" y="1828800"/>
            <a:ext cx="1235075" cy="2957513"/>
            <a:chOff x="3105" y="1152"/>
            <a:chExt cx="778" cy="1863"/>
          </a:xfrm>
        </p:grpSpPr>
        <p:sp>
          <p:nvSpPr>
            <p:cNvPr id="32782" name="Text Box 24"/>
            <p:cNvSpPr txBox="1">
              <a:spLocks noChangeArrowheads="1"/>
            </p:cNvSpPr>
            <p:nvPr/>
          </p:nvSpPr>
          <p:spPr bwMode="auto">
            <a:xfrm>
              <a:off x="3105" y="1152"/>
              <a:ext cx="708" cy="155"/>
            </a:xfrm>
            <a:prstGeom prst="rect">
              <a:avLst/>
            </a:prstGeom>
            <a:noFill/>
            <a:ln w="38100" algn="ctr">
              <a:noFill/>
              <a:prstDash val="sysDot"/>
              <a:miter lim="800000"/>
              <a:headEnd/>
              <a:tailEnd/>
            </a:ln>
          </p:spPr>
          <p:txBody>
            <a:bodyPr>
              <a:spAutoFit/>
            </a:bodyPr>
            <a:lstStyle/>
            <a:p>
              <a:pPr algn="ctr">
                <a:spcBef>
                  <a:spcPct val="50000"/>
                </a:spcBef>
              </a:pPr>
              <a:r>
                <a:rPr lang="es-ES" sz="1000">
                  <a:latin typeface="Arial Unicode MS" pitchFamily="34" charset="-128"/>
                </a:rPr>
                <a:t>… 2005…</a:t>
              </a:r>
            </a:p>
          </p:txBody>
        </p:sp>
        <p:sp>
          <p:nvSpPr>
            <p:cNvPr id="32783" name="Rectangle 26"/>
            <p:cNvSpPr>
              <a:spLocks noChangeArrowheads="1"/>
            </p:cNvSpPr>
            <p:nvPr/>
          </p:nvSpPr>
          <p:spPr bwMode="auto">
            <a:xfrm>
              <a:off x="3152" y="1360"/>
              <a:ext cx="633" cy="1655"/>
            </a:xfrm>
            <a:prstGeom prst="rect">
              <a:avLst/>
            </a:prstGeom>
            <a:solidFill>
              <a:srgbClr val="078BA6">
                <a:alpha val="67058"/>
              </a:srgbClr>
            </a:solidFill>
            <a:ln w="38100" algn="ctr">
              <a:noFill/>
              <a:prstDash val="sysDot"/>
              <a:miter lim="800000"/>
              <a:headEnd/>
              <a:tailEnd/>
            </a:ln>
          </p:spPr>
          <p:txBody>
            <a:bodyPr wrap="none" anchor="ctr"/>
            <a:lstStyle/>
            <a:p>
              <a:endParaRPr lang="es-ES_tradnl"/>
            </a:p>
          </p:txBody>
        </p:sp>
        <p:sp>
          <p:nvSpPr>
            <p:cNvPr id="32784" name="Text Box 27"/>
            <p:cNvSpPr txBox="1">
              <a:spLocks noChangeArrowheads="1"/>
            </p:cNvSpPr>
            <p:nvPr/>
          </p:nvSpPr>
          <p:spPr bwMode="auto">
            <a:xfrm>
              <a:off x="3141" y="2083"/>
              <a:ext cx="624" cy="167"/>
            </a:xfrm>
            <a:prstGeom prst="rect">
              <a:avLst/>
            </a:prstGeom>
            <a:noFill/>
            <a:ln w="38100" algn="ctr">
              <a:noFill/>
              <a:prstDash val="sysDot"/>
              <a:miter lim="800000"/>
              <a:headEnd/>
              <a:tailEnd/>
            </a:ln>
          </p:spPr>
          <p:txBody>
            <a:bodyPr>
              <a:spAutoFit/>
            </a:bodyPr>
            <a:lstStyle/>
            <a:p>
              <a:pPr algn="ctr">
                <a:spcBef>
                  <a:spcPct val="50000"/>
                </a:spcBef>
              </a:pPr>
              <a:r>
                <a:rPr lang="en-US" sz="1000">
                  <a:latin typeface="Arial Unicode MS" pitchFamily="34" charset="-128"/>
                </a:rPr>
                <a:t>Construction</a:t>
              </a:r>
            </a:p>
          </p:txBody>
        </p:sp>
        <p:sp>
          <p:nvSpPr>
            <p:cNvPr id="32785" name="AutoShape 10"/>
            <p:cNvSpPr>
              <a:spLocks noChangeArrowheads="1"/>
            </p:cNvSpPr>
            <p:nvPr/>
          </p:nvSpPr>
          <p:spPr bwMode="auto">
            <a:xfrm rot="5400000">
              <a:off x="3792" y="2112"/>
              <a:ext cx="91" cy="91"/>
            </a:xfrm>
            <a:prstGeom prst="triangle">
              <a:avLst>
                <a:gd name="adj" fmla="val 50000"/>
              </a:avLst>
            </a:prstGeom>
            <a:solidFill>
              <a:srgbClr val="078BA6">
                <a:alpha val="83136"/>
              </a:srgbClr>
            </a:solidFill>
            <a:ln w="9525">
              <a:noFill/>
              <a:miter lim="800000"/>
              <a:headEnd/>
              <a:tailEnd/>
            </a:ln>
          </p:spPr>
          <p:txBody>
            <a:bodyPr rot="10800000" vert="eaVert" wrap="none" anchor="ctr"/>
            <a:lstStyle/>
            <a:p>
              <a:endParaRPr lang="es-ES_tradnl" sz="1600"/>
            </a:p>
          </p:txBody>
        </p:sp>
      </p:grpSp>
      <p:grpSp>
        <p:nvGrpSpPr>
          <p:cNvPr id="6" name="Group 66"/>
          <p:cNvGrpSpPr>
            <a:grpSpLocks/>
          </p:cNvGrpSpPr>
          <p:nvPr/>
        </p:nvGrpSpPr>
        <p:grpSpPr bwMode="auto">
          <a:xfrm>
            <a:off x="6151563" y="1828800"/>
            <a:ext cx="1200150" cy="2957513"/>
            <a:chOff x="3875" y="1152"/>
            <a:chExt cx="756" cy="1863"/>
          </a:xfrm>
        </p:grpSpPr>
        <p:sp>
          <p:nvSpPr>
            <p:cNvPr id="32778" name="Rectangle 37"/>
            <p:cNvSpPr>
              <a:spLocks noChangeArrowheads="1"/>
            </p:cNvSpPr>
            <p:nvPr/>
          </p:nvSpPr>
          <p:spPr bwMode="auto">
            <a:xfrm>
              <a:off x="3899" y="1361"/>
              <a:ext cx="632" cy="1654"/>
            </a:xfrm>
            <a:prstGeom prst="rect">
              <a:avLst/>
            </a:prstGeom>
            <a:solidFill>
              <a:srgbClr val="078BA6">
                <a:alpha val="79999"/>
              </a:srgbClr>
            </a:solidFill>
            <a:ln w="38100" algn="ctr">
              <a:noFill/>
              <a:prstDash val="sysDot"/>
              <a:miter lim="800000"/>
              <a:headEnd/>
              <a:tailEnd/>
            </a:ln>
          </p:spPr>
          <p:txBody>
            <a:bodyPr wrap="none" anchor="ctr"/>
            <a:lstStyle/>
            <a:p>
              <a:pPr algn="ctr"/>
              <a:endParaRPr lang="es-ES_tradnl">
                <a:solidFill>
                  <a:srgbClr val="4D4D4D"/>
                </a:solidFill>
                <a:latin typeface="Lucida Sans Unicode" pitchFamily="34" charset="0"/>
              </a:endParaRPr>
            </a:p>
          </p:txBody>
        </p:sp>
        <p:sp>
          <p:nvSpPr>
            <p:cNvPr id="32779" name="Text Box 38"/>
            <p:cNvSpPr txBox="1">
              <a:spLocks noChangeArrowheads="1"/>
            </p:cNvSpPr>
            <p:nvPr/>
          </p:nvSpPr>
          <p:spPr bwMode="auto">
            <a:xfrm>
              <a:off x="3875" y="1152"/>
              <a:ext cx="618" cy="155"/>
            </a:xfrm>
            <a:prstGeom prst="rect">
              <a:avLst/>
            </a:prstGeom>
            <a:noFill/>
            <a:ln w="38100" algn="ctr">
              <a:noFill/>
              <a:prstDash val="sysDot"/>
              <a:miter lim="800000"/>
              <a:headEnd/>
              <a:tailEnd/>
            </a:ln>
          </p:spPr>
          <p:txBody>
            <a:bodyPr>
              <a:spAutoFit/>
            </a:bodyPr>
            <a:lstStyle/>
            <a:p>
              <a:pPr algn="ctr">
                <a:spcBef>
                  <a:spcPct val="50000"/>
                </a:spcBef>
              </a:pPr>
              <a:r>
                <a:rPr lang="es-ES" sz="1000">
                  <a:latin typeface="Arial Unicode MS" pitchFamily="34" charset="-128"/>
                </a:rPr>
                <a:t>… 2006 …</a:t>
              </a:r>
            </a:p>
          </p:txBody>
        </p:sp>
        <p:sp>
          <p:nvSpPr>
            <p:cNvPr id="32780" name="Text Box 39"/>
            <p:cNvSpPr txBox="1">
              <a:spLocks noChangeArrowheads="1"/>
            </p:cNvSpPr>
            <p:nvPr/>
          </p:nvSpPr>
          <p:spPr bwMode="auto">
            <a:xfrm>
              <a:off x="3888" y="1967"/>
              <a:ext cx="669" cy="385"/>
            </a:xfrm>
            <a:prstGeom prst="rect">
              <a:avLst/>
            </a:prstGeom>
            <a:noFill/>
            <a:ln w="38100" algn="ctr">
              <a:noFill/>
              <a:prstDash val="sysDot"/>
              <a:miter lim="800000"/>
              <a:headEnd/>
              <a:tailEnd/>
            </a:ln>
          </p:spPr>
          <p:txBody>
            <a:bodyPr>
              <a:spAutoFit/>
            </a:bodyPr>
            <a:lstStyle/>
            <a:p>
              <a:pPr algn="ctr">
                <a:spcBef>
                  <a:spcPct val="50000"/>
                </a:spcBef>
              </a:pPr>
              <a:r>
                <a:rPr lang="en-US" sz="1000">
                  <a:latin typeface="Arial Unicode MS" pitchFamily="34" charset="-128"/>
                </a:rPr>
                <a:t>Corporate Projects,   clusters</a:t>
              </a:r>
            </a:p>
          </p:txBody>
        </p:sp>
        <p:sp>
          <p:nvSpPr>
            <p:cNvPr id="32781" name="AutoShape 10"/>
            <p:cNvSpPr>
              <a:spLocks noChangeArrowheads="1"/>
            </p:cNvSpPr>
            <p:nvPr/>
          </p:nvSpPr>
          <p:spPr bwMode="auto">
            <a:xfrm rot="5400000">
              <a:off x="4540" y="2112"/>
              <a:ext cx="91" cy="91"/>
            </a:xfrm>
            <a:prstGeom prst="triangle">
              <a:avLst>
                <a:gd name="adj" fmla="val 50000"/>
              </a:avLst>
            </a:prstGeom>
            <a:solidFill>
              <a:srgbClr val="078BA6"/>
            </a:solidFill>
            <a:ln w="9525">
              <a:noFill/>
              <a:miter lim="800000"/>
              <a:headEnd/>
              <a:tailEnd/>
            </a:ln>
          </p:spPr>
          <p:txBody>
            <a:bodyPr rot="10800000" vert="eaVert" wrap="none" anchor="ctr"/>
            <a:lstStyle/>
            <a:p>
              <a:endParaRPr lang="es-ES_tradnl" sz="1600"/>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5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2772"/>
                                        </p:tgtEl>
                                        <p:attrNameLst>
                                          <p:attrName>style.visibility</p:attrName>
                                        </p:attrNameLst>
                                      </p:cBhvr>
                                      <p:to>
                                        <p:strVal val="visible"/>
                                      </p:to>
                                    </p:set>
                                    <p:anim calcmode="lin" valueType="num">
                                      <p:cBhvr additive="base">
                                        <p:cTn id="29" dur="500" fill="hold"/>
                                        <p:tgtEl>
                                          <p:spTgt spid="32772"/>
                                        </p:tgtEl>
                                        <p:attrNameLst>
                                          <p:attrName>ppt_x</p:attrName>
                                        </p:attrNameLst>
                                      </p:cBhvr>
                                      <p:tavLst>
                                        <p:tav tm="0">
                                          <p:val>
                                            <p:strVal val="#ppt_x"/>
                                          </p:val>
                                        </p:tav>
                                        <p:tav tm="100000">
                                          <p:val>
                                            <p:strVal val="#ppt_x"/>
                                          </p:val>
                                        </p:tav>
                                      </p:tavLst>
                                    </p:anim>
                                    <p:anim calcmode="lin" valueType="num">
                                      <p:cBhvr additive="base">
                                        <p:cTn id="30"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solidFill>
                  <a:schemeClr val="tx2"/>
                </a:solidFill>
                <a:latin typeface="Arial Unicode MS" pitchFamily="34" charset="-128"/>
              </a:rPr>
              <a:t>Special infrastructures plan</a:t>
            </a:r>
            <a:endParaRPr lang="es-ES" altLang="zh-CN">
              <a:solidFill>
                <a:schemeClr val="tx2"/>
              </a:solidFill>
              <a:latin typeface="Arial Unicode MS" pitchFamily="34" charset="-128"/>
              <a:ea typeface="宋体" pitchFamily="2" charset="-122"/>
            </a:endParaRPr>
          </a:p>
        </p:txBody>
      </p:sp>
      <p:grpSp>
        <p:nvGrpSpPr>
          <p:cNvPr id="2" name="Group 41"/>
          <p:cNvGrpSpPr>
            <a:grpSpLocks/>
          </p:cNvGrpSpPr>
          <p:nvPr/>
        </p:nvGrpSpPr>
        <p:grpSpPr bwMode="auto">
          <a:xfrm>
            <a:off x="2979738" y="1524000"/>
            <a:ext cx="2627312" cy="2141538"/>
            <a:chOff x="1877" y="960"/>
            <a:chExt cx="1655" cy="1349"/>
          </a:xfrm>
        </p:grpSpPr>
        <p:pic>
          <p:nvPicPr>
            <p:cNvPr id="33816" name="Picture 23"/>
            <p:cNvPicPr preferRelativeResize="0">
              <a:picLocks noChangeAspect="1" noChangeArrowheads="1"/>
            </p:cNvPicPr>
            <p:nvPr/>
          </p:nvPicPr>
          <p:blipFill>
            <a:blip r:embed="rId3" cstate="print"/>
            <a:srcRect/>
            <a:stretch>
              <a:fillRect/>
            </a:stretch>
          </p:blipFill>
          <p:spPr bwMode="auto">
            <a:xfrm>
              <a:off x="1883" y="960"/>
              <a:ext cx="1648" cy="989"/>
            </a:xfrm>
            <a:prstGeom prst="rect">
              <a:avLst/>
            </a:prstGeom>
            <a:noFill/>
            <a:ln w="9525">
              <a:noFill/>
              <a:miter lim="800000"/>
              <a:headEnd/>
              <a:tailEnd/>
            </a:ln>
          </p:spPr>
        </p:pic>
        <p:sp>
          <p:nvSpPr>
            <p:cNvPr id="33817" name="Rectangle 30"/>
            <p:cNvSpPr>
              <a:spLocks noChangeArrowheads="1"/>
            </p:cNvSpPr>
            <p:nvPr/>
          </p:nvSpPr>
          <p:spPr bwMode="auto">
            <a:xfrm>
              <a:off x="1877" y="2021"/>
              <a:ext cx="1655" cy="288"/>
            </a:xfrm>
            <a:prstGeom prst="rect">
              <a:avLst/>
            </a:prstGeom>
            <a:solidFill>
              <a:srgbClr val="078BA6"/>
            </a:solidFill>
            <a:ln w="9525">
              <a:noFill/>
              <a:miter lim="800000"/>
              <a:headEnd/>
              <a:tailEnd/>
            </a:ln>
          </p:spPr>
          <p:txBody>
            <a:bodyPr wrap="none" anchor="ctr"/>
            <a:lstStyle/>
            <a:p>
              <a:pPr algn="r"/>
              <a:endParaRPr lang="es-ES"/>
            </a:p>
          </p:txBody>
        </p:sp>
        <p:sp>
          <p:nvSpPr>
            <p:cNvPr id="33818" name="Text Box 8"/>
            <p:cNvSpPr txBox="1">
              <a:spLocks noChangeArrowheads="1"/>
            </p:cNvSpPr>
            <p:nvPr/>
          </p:nvSpPr>
          <p:spPr bwMode="auto">
            <a:xfrm>
              <a:off x="1925" y="2064"/>
              <a:ext cx="1584" cy="163"/>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Public space renewal</a:t>
              </a:r>
            </a:p>
          </p:txBody>
        </p:sp>
      </p:grpSp>
      <p:grpSp>
        <p:nvGrpSpPr>
          <p:cNvPr id="3" name="Group 44"/>
          <p:cNvGrpSpPr>
            <a:grpSpLocks/>
          </p:cNvGrpSpPr>
          <p:nvPr/>
        </p:nvGrpSpPr>
        <p:grpSpPr bwMode="auto">
          <a:xfrm>
            <a:off x="2979738" y="3798888"/>
            <a:ext cx="2627312" cy="2151062"/>
            <a:chOff x="1877" y="2393"/>
            <a:chExt cx="1655" cy="1355"/>
          </a:xfrm>
        </p:grpSpPr>
        <p:pic>
          <p:nvPicPr>
            <p:cNvPr id="33813" name="Picture 26"/>
            <p:cNvPicPr preferRelativeResize="0">
              <a:picLocks noChangeAspect="1" noChangeArrowheads="1"/>
            </p:cNvPicPr>
            <p:nvPr/>
          </p:nvPicPr>
          <p:blipFill>
            <a:blip r:embed="rId4" cstate="print"/>
            <a:srcRect/>
            <a:stretch>
              <a:fillRect/>
            </a:stretch>
          </p:blipFill>
          <p:spPr bwMode="auto">
            <a:xfrm>
              <a:off x="1883" y="2393"/>
              <a:ext cx="1648" cy="989"/>
            </a:xfrm>
            <a:prstGeom prst="rect">
              <a:avLst/>
            </a:prstGeom>
            <a:noFill/>
            <a:ln w="9525">
              <a:noFill/>
              <a:miter lim="800000"/>
              <a:headEnd/>
              <a:tailEnd/>
            </a:ln>
          </p:spPr>
        </p:pic>
        <p:sp>
          <p:nvSpPr>
            <p:cNvPr id="33814" name="Rectangle 31"/>
            <p:cNvSpPr>
              <a:spLocks noChangeArrowheads="1"/>
            </p:cNvSpPr>
            <p:nvPr/>
          </p:nvSpPr>
          <p:spPr bwMode="auto">
            <a:xfrm>
              <a:off x="1877" y="3460"/>
              <a:ext cx="1655" cy="288"/>
            </a:xfrm>
            <a:prstGeom prst="rect">
              <a:avLst/>
            </a:prstGeom>
            <a:solidFill>
              <a:srgbClr val="078BA6"/>
            </a:solidFill>
            <a:ln w="9525">
              <a:noFill/>
              <a:miter lim="800000"/>
              <a:headEnd/>
              <a:tailEnd/>
            </a:ln>
          </p:spPr>
          <p:txBody>
            <a:bodyPr wrap="none" anchor="ctr"/>
            <a:lstStyle/>
            <a:p>
              <a:pPr algn="r"/>
              <a:endParaRPr lang="es-ES"/>
            </a:p>
          </p:txBody>
        </p:sp>
        <p:sp>
          <p:nvSpPr>
            <p:cNvPr id="33815" name="Text Box 8"/>
            <p:cNvSpPr txBox="1">
              <a:spLocks noChangeArrowheads="1"/>
            </p:cNvSpPr>
            <p:nvPr/>
          </p:nvSpPr>
          <p:spPr bwMode="auto">
            <a:xfrm>
              <a:off x="1920" y="3504"/>
              <a:ext cx="1584" cy="163"/>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New heating and cooling system</a:t>
              </a:r>
            </a:p>
          </p:txBody>
        </p:sp>
      </p:grpSp>
      <p:grpSp>
        <p:nvGrpSpPr>
          <p:cNvPr id="4" name="Group 42"/>
          <p:cNvGrpSpPr>
            <a:grpSpLocks/>
          </p:cNvGrpSpPr>
          <p:nvPr/>
        </p:nvGrpSpPr>
        <p:grpSpPr bwMode="auto">
          <a:xfrm>
            <a:off x="5716588" y="1524000"/>
            <a:ext cx="2619375" cy="2141538"/>
            <a:chOff x="3601" y="960"/>
            <a:chExt cx="1650" cy="1349"/>
          </a:xfrm>
        </p:grpSpPr>
        <p:pic>
          <p:nvPicPr>
            <p:cNvPr id="33810" name="Picture 24"/>
            <p:cNvPicPr preferRelativeResize="0">
              <a:picLocks noChangeAspect="1" noChangeArrowheads="1"/>
            </p:cNvPicPr>
            <p:nvPr/>
          </p:nvPicPr>
          <p:blipFill>
            <a:blip r:embed="rId5" cstate="print"/>
            <a:srcRect/>
            <a:stretch>
              <a:fillRect/>
            </a:stretch>
          </p:blipFill>
          <p:spPr bwMode="auto">
            <a:xfrm>
              <a:off x="3603" y="960"/>
              <a:ext cx="1648" cy="989"/>
            </a:xfrm>
            <a:prstGeom prst="rect">
              <a:avLst/>
            </a:prstGeom>
            <a:noFill/>
            <a:ln w="9525">
              <a:noFill/>
              <a:miter lim="800000"/>
              <a:headEnd/>
              <a:tailEnd/>
            </a:ln>
          </p:spPr>
        </p:pic>
        <p:sp>
          <p:nvSpPr>
            <p:cNvPr id="33811" name="Rectangle 32"/>
            <p:cNvSpPr>
              <a:spLocks noChangeArrowheads="1"/>
            </p:cNvSpPr>
            <p:nvPr/>
          </p:nvSpPr>
          <p:spPr bwMode="auto">
            <a:xfrm>
              <a:off x="3601" y="2021"/>
              <a:ext cx="1650" cy="288"/>
            </a:xfrm>
            <a:prstGeom prst="rect">
              <a:avLst/>
            </a:prstGeom>
            <a:solidFill>
              <a:srgbClr val="078BA6"/>
            </a:solidFill>
            <a:ln w="9525">
              <a:noFill/>
              <a:miter lim="800000"/>
              <a:headEnd/>
              <a:tailEnd/>
            </a:ln>
          </p:spPr>
          <p:txBody>
            <a:bodyPr wrap="none" anchor="ctr"/>
            <a:lstStyle/>
            <a:p>
              <a:pPr algn="r"/>
              <a:endParaRPr lang="es-ES"/>
            </a:p>
          </p:txBody>
        </p:sp>
        <p:sp>
          <p:nvSpPr>
            <p:cNvPr id="33812" name="Text Box 8"/>
            <p:cNvSpPr txBox="1">
              <a:spLocks noChangeArrowheads="1"/>
            </p:cNvSpPr>
            <p:nvPr/>
          </p:nvSpPr>
          <p:spPr bwMode="auto">
            <a:xfrm>
              <a:off x="3648" y="2064"/>
              <a:ext cx="1584" cy="163"/>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New energy networks</a:t>
              </a:r>
            </a:p>
          </p:txBody>
        </p:sp>
      </p:grpSp>
      <p:grpSp>
        <p:nvGrpSpPr>
          <p:cNvPr id="5" name="Group 45"/>
          <p:cNvGrpSpPr>
            <a:grpSpLocks/>
          </p:cNvGrpSpPr>
          <p:nvPr/>
        </p:nvGrpSpPr>
        <p:grpSpPr bwMode="auto">
          <a:xfrm>
            <a:off x="5716588" y="3798888"/>
            <a:ext cx="2619375" cy="2151062"/>
            <a:chOff x="3601" y="2393"/>
            <a:chExt cx="1650" cy="1355"/>
          </a:xfrm>
        </p:grpSpPr>
        <p:pic>
          <p:nvPicPr>
            <p:cNvPr id="33807" name="Picture 27"/>
            <p:cNvPicPr preferRelativeResize="0">
              <a:picLocks noChangeAspect="1" noChangeArrowheads="1"/>
            </p:cNvPicPr>
            <p:nvPr/>
          </p:nvPicPr>
          <p:blipFill>
            <a:blip r:embed="rId6" cstate="print"/>
            <a:srcRect/>
            <a:stretch>
              <a:fillRect/>
            </a:stretch>
          </p:blipFill>
          <p:spPr bwMode="auto">
            <a:xfrm>
              <a:off x="3603" y="2393"/>
              <a:ext cx="1648" cy="989"/>
            </a:xfrm>
            <a:prstGeom prst="rect">
              <a:avLst/>
            </a:prstGeom>
            <a:noFill/>
            <a:ln w="9525">
              <a:noFill/>
              <a:miter lim="800000"/>
              <a:headEnd/>
              <a:tailEnd/>
            </a:ln>
          </p:spPr>
        </p:pic>
        <p:sp>
          <p:nvSpPr>
            <p:cNvPr id="33808" name="Rectangle 33"/>
            <p:cNvSpPr>
              <a:spLocks noChangeArrowheads="1"/>
            </p:cNvSpPr>
            <p:nvPr/>
          </p:nvSpPr>
          <p:spPr bwMode="auto">
            <a:xfrm>
              <a:off x="3601" y="3460"/>
              <a:ext cx="1650" cy="288"/>
            </a:xfrm>
            <a:prstGeom prst="rect">
              <a:avLst/>
            </a:prstGeom>
            <a:solidFill>
              <a:srgbClr val="078BA6"/>
            </a:solidFill>
            <a:ln w="9525">
              <a:noFill/>
              <a:miter lim="800000"/>
              <a:headEnd/>
              <a:tailEnd/>
            </a:ln>
          </p:spPr>
          <p:txBody>
            <a:bodyPr wrap="none" anchor="ctr"/>
            <a:lstStyle/>
            <a:p>
              <a:pPr algn="r"/>
              <a:endParaRPr lang="es-ES"/>
            </a:p>
          </p:txBody>
        </p:sp>
        <p:sp>
          <p:nvSpPr>
            <p:cNvPr id="33809" name="Text Box 8"/>
            <p:cNvSpPr txBox="1">
              <a:spLocks noChangeArrowheads="1"/>
            </p:cNvSpPr>
            <p:nvPr/>
          </p:nvSpPr>
          <p:spPr bwMode="auto">
            <a:xfrm>
              <a:off x="3648" y="3504"/>
              <a:ext cx="1584" cy="163"/>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Underground galleries</a:t>
              </a:r>
            </a:p>
          </p:txBody>
        </p:sp>
      </p:grpSp>
      <p:grpSp>
        <p:nvGrpSpPr>
          <p:cNvPr id="6" name="Group 40"/>
          <p:cNvGrpSpPr>
            <a:grpSpLocks/>
          </p:cNvGrpSpPr>
          <p:nvPr/>
        </p:nvGrpSpPr>
        <p:grpSpPr bwMode="auto">
          <a:xfrm>
            <a:off x="258763" y="1524000"/>
            <a:ext cx="2619375" cy="2141538"/>
            <a:chOff x="163" y="960"/>
            <a:chExt cx="1650" cy="1349"/>
          </a:xfrm>
        </p:grpSpPr>
        <p:pic>
          <p:nvPicPr>
            <p:cNvPr id="33804" name="Picture 22"/>
            <p:cNvPicPr preferRelativeResize="0">
              <a:picLocks noChangeAspect="1" noChangeArrowheads="1"/>
            </p:cNvPicPr>
            <p:nvPr/>
          </p:nvPicPr>
          <p:blipFill>
            <a:blip r:embed="rId7" cstate="print"/>
            <a:srcRect/>
            <a:stretch>
              <a:fillRect/>
            </a:stretch>
          </p:blipFill>
          <p:spPr bwMode="auto">
            <a:xfrm>
              <a:off x="163" y="960"/>
              <a:ext cx="1648" cy="989"/>
            </a:xfrm>
            <a:prstGeom prst="rect">
              <a:avLst/>
            </a:prstGeom>
            <a:noFill/>
            <a:ln w="9525">
              <a:noFill/>
              <a:miter lim="800000"/>
              <a:headEnd/>
              <a:tailEnd/>
            </a:ln>
          </p:spPr>
        </p:pic>
        <p:sp>
          <p:nvSpPr>
            <p:cNvPr id="33805" name="Rectangle 29"/>
            <p:cNvSpPr>
              <a:spLocks noChangeArrowheads="1"/>
            </p:cNvSpPr>
            <p:nvPr/>
          </p:nvSpPr>
          <p:spPr bwMode="auto">
            <a:xfrm>
              <a:off x="163" y="2021"/>
              <a:ext cx="1650" cy="288"/>
            </a:xfrm>
            <a:prstGeom prst="rect">
              <a:avLst/>
            </a:prstGeom>
            <a:solidFill>
              <a:srgbClr val="078BA6"/>
            </a:solidFill>
            <a:ln w="9525">
              <a:noFill/>
              <a:miter lim="800000"/>
              <a:headEnd/>
              <a:tailEnd/>
            </a:ln>
          </p:spPr>
          <p:txBody>
            <a:bodyPr wrap="none" anchor="ctr"/>
            <a:lstStyle/>
            <a:p>
              <a:pPr algn="r"/>
              <a:endParaRPr lang="es-ES"/>
            </a:p>
          </p:txBody>
        </p:sp>
        <p:sp>
          <p:nvSpPr>
            <p:cNvPr id="33806" name="Text Box 8"/>
            <p:cNvSpPr txBox="1">
              <a:spLocks noChangeArrowheads="1"/>
            </p:cNvSpPr>
            <p:nvPr/>
          </p:nvSpPr>
          <p:spPr bwMode="auto">
            <a:xfrm>
              <a:off x="197" y="2064"/>
              <a:ext cx="1584" cy="163"/>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New mobility plan</a:t>
              </a:r>
            </a:p>
          </p:txBody>
        </p:sp>
      </p:grpSp>
      <p:grpSp>
        <p:nvGrpSpPr>
          <p:cNvPr id="7" name="Group 43"/>
          <p:cNvGrpSpPr>
            <a:grpSpLocks/>
          </p:cNvGrpSpPr>
          <p:nvPr/>
        </p:nvGrpSpPr>
        <p:grpSpPr bwMode="auto">
          <a:xfrm>
            <a:off x="258763" y="3798888"/>
            <a:ext cx="2619375" cy="2151062"/>
            <a:chOff x="163" y="2393"/>
            <a:chExt cx="1650" cy="1355"/>
          </a:xfrm>
        </p:grpSpPr>
        <p:pic>
          <p:nvPicPr>
            <p:cNvPr id="33801" name="Picture 25"/>
            <p:cNvPicPr preferRelativeResize="0">
              <a:picLocks noChangeAspect="1" noChangeArrowheads="1"/>
            </p:cNvPicPr>
            <p:nvPr/>
          </p:nvPicPr>
          <p:blipFill>
            <a:blip r:embed="rId8" cstate="print"/>
            <a:srcRect/>
            <a:stretch>
              <a:fillRect/>
            </a:stretch>
          </p:blipFill>
          <p:spPr bwMode="auto">
            <a:xfrm>
              <a:off x="163" y="2393"/>
              <a:ext cx="1648" cy="989"/>
            </a:xfrm>
            <a:prstGeom prst="rect">
              <a:avLst/>
            </a:prstGeom>
            <a:noFill/>
            <a:ln w="9525">
              <a:noFill/>
              <a:miter lim="800000"/>
              <a:headEnd/>
              <a:tailEnd/>
            </a:ln>
          </p:spPr>
        </p:pic>
        <p:sp>
          <p:nvSpPr>
            <p:cNvPr id="33802" name="Rectangle 28"/>
            <p:cNvSpPr>
              <a:spLocks noChangeArrowheads="1"/>
            </p:cNvSpPr>
            <p:nvPr/>
          </p:nvSpPr>
          <p:spPr bwMode="auto">
            <a:xfrm>
              <a:off x="163" y="3460"/>
              <a:ext cx="1650" cy="288"/>
            </a:xfrm>
            <a:prstGeom prst="rect">
              <a:avLst/>
            </a:prstGeom>
            <a:solidFill>
              <a:srgbClr val="078BA6"/>
            </a:solidFill>
            <a:ln w="9525">
              <a:noFill/>
              <a:miter lim="800000"/>
              <a:headEnd/>
              <a:tailEnd/>
            </a:ln>
          </p:spPr>
          <p:txBody>
            <a:bodyPr wrap="none" anchor="ctr"/>
            <a:lstStyle/>
            <a:p>
              <a:pPr algn="r"/>
              <a:endParaRPr lang="es-ES"/>
            </a:p>
          </p:txBody>
        </p:sp>
        <p:sp>
          <p:nvSpPr>
            <p:cNvPr id="33803" name="Text Box 8"/>
            <p:cNvSpPr txBox="1">
              <a:spLocks noChangeArrowheads="1"/>
            </p:cNvSpPr>
            <p:nvPr/>
          </p:nvSpPr>
          <p:spPr bwMode="auto">
            <a:xfrm>
              <a:off x="192" y="3456"/>
              <a:ext cx="1584" cy="268"/>
            </a:xfrm>
            <a:prstGeom prst="rect">
              <a:avLst/>
            </a:prstGeom>
            <a:noFill/>
            <a:ln w="9525" algn="ctr">
              <a:noFill/>
              <a:miter lim="800000"/>
              <a:headEnd/>
              <a:tailEnd/>
            </a:ln>
          </p:spPr>
          <p:txBody>
            <a:bodyPr>
              <a:spAutoFit/>
            </a:bodyPr>
            <a:lstStyle/>
            <a:p>
              <a:pPr algn="ctr">
                <a:lnSpc>
                  <a:spcPct val="90000"/>
                </a:lnSpc>
                <a:spcBef>
                  <a:spcPct val="50000"/>
                </a:spcBef>
              </a:pPr>
              <a:r>
                <a:rPr lang="en-US" sz="1200" b="1">
                  <a:solidFill>
                    <a:schemeClr val="bg1"/>
                  </a:solidFill>
                  <a:latin typeface="Arial Unicode MS" pitchFamily="34" charset="-128"/>
                  <a:cs typeface="Arial" pitchFamily="34" charset="0"/>
                </a:rPr>
                <a:t>Selective pneumatic waste collection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23" name="Rectangle 35"/>
          <p:cNvSpPr>
            <a:spLocks noChangeArrowheads="1"/>
          </p:cNvSpPr>
          <p:nvPr/>
        </p:nvSpPr>
        <p:spPr bwMode="auto">
          <a:xfrm>
            <a:off x="4019544" y="4043363"/>
            <a:ext cx="4035079" cy="480131"/>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dirty="0">
                <a:latin typeface="Arial Unicode MS" pitchFamily="34" charset="-128"/>
              </a:rPr>
              <a:t>22@ Barcelona: </a:t>
            </a:r>
            <a:r>
              <a:rPr lang="en-US" b="1" dirty="0" smtClean="0">
                <a:latin typeface="Arial Unicode MS" pitchFamily="34" charset="-128"/>
              </a:rPr>
              <a:t>Economic innovation</a:t>
            </a:r>
            <a:endParaRPr lang="en-US" b="1" dirty="0">
              <a:latin typeface="Arial Unicode MS" pitchFamily="34" charset="-128"/>
            </a:endParaRPr>
          </a:p>
        </p:txBody>
      </p:sp>
      <p:sp>
        <p:nvSpPr>
          <p:cNvPr id="34820" name="Rectangle 37"/>
          <p:cNvSpPr>
            <a:spLocks noChangeArrowheads="1"/>
          </p:cNvSpPr>
          <p:nvPr/>
        </p:nvSpPr>
        <p:spPr bwMode="auto">
          <a:xfrm>
            <a:off x="3736969" y="4043363"/>
            <a:ext cx="311150" cy="520700"/>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b="1">
                <a:latin typeface="Arial Unicode MS" pitchFamily="34" charset="-128"/>
              </a:rPr>
              <a:t>5</a:t>
            </a:r>
          </a:p>
        </p:txBody>
      </p:sp>
      <p:sp>
        <p:nvSpPr>
          <p:cNvPr id="89126" name="Line 38"/>
          <p:cNvSpPr>
            <a:spLocks noChangeShapeType="1"/>
          </p:cNvSpPr>
          <p:nvPr/>
        </p:nvSpPr>
        <p:spPr bwMode="auto">
          <a:xfrm flipH="1">
            <a:off x="3714744" y="4495800"/>
            <a:ext cx="228600" cy="0"/>
          </a:xfrm>
          <a:prstGeom prst="line">
            <a:avLst/>
          </a:prstGeom>
          <a:noFill/>
          <a:ln w="25400">
            <a:solidFill>
              <a:srgbClr val="078BA6"/>
            </a:solidFill>
            <a:round/>
            <a:headEnd/>
            <a:tailEnd/>
          </a:ln>
        </p:spPr>
        <p:txBody>
          <a:bodyPr wrap="none" anchor="ctr"/>
          <a:lstStyle/>
          <a:p>
            <a:endParaRPr lang="es-ES"/>
          </a:p>
        </p:txBody>
      </p:sp>
      <p:sp>
        <p:nvSpPr>
          <p:cNvPr id="6" name="Line 38"/>
          <p:cNvSpPr>
            <a:spLocks noChangeShapeType="1"/>
          </p:cNvSpPr>
          <p:nvPr/>
        </p:nvSpPr>
        <p:spPr bwMode="auto">
          <a:xfrm flipH="1">
            <a:off x="4143372" y="4488995"/>
            <a:ext cx="4143404" cy="0"/>
          </a:xfrm>
          <a:prstGeom prst="line">
            <a:avLst/>
          </a:prstGeom>
          <a:noFill/>
          <a:ln w="25400">
            <a:solidFill>
              <a:srgbClr val="078BA6"/>
            </a:solidFill>
            <a:round/>
            <a:headEnd/>
            <a:tailEnd/>
          </a:ln>
        </p:spPr>
        <p:txBody>
          <a:bodyPr wrap="none" anchor="ctr"/>
          <a:lstStyle/>
          <a:p>
            <a:endParaRPr lang="es-E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91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912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23" grpId="0" autoUpdateAnimBg="0"/>
      <p:bldP spid="89126"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6" name="Rectangle 6"/>
          <p:cNvSpPr>
            <a:spLocks noChangeArrowheads="1"/>
          </p:cNvSpPr>
          <p:nvPr/>
        </p:nvSpPr>
        <p:spPr bwMode="auto">
          <a:xfrm>
            <a:off x="395288" y="3817938"/>
            <a:ext cx="1676400" cy="444500"/>
          </a:xfrm>
          <a:prstGeom prst="rect">
            <a:avLst/>
          </a:prstGeom>
          <a:noFill/>
          <a:ln w="9525" algn="ctr">
            <a:noFill/>
            <a:miter lim="800000"/>
            <a:headEnd/>
            <a:tailEnd/>
          </a:ln>
        </p:spPr>
        <p:txBody>
          <a:bodyPr>
            <a:spAutoFit/>
          </a:bodyPr>
          <a:lstStyle/>
          <a:p>
            <a:pPr algn="r">
              <a:lnSpc>
                <a:spcPct val="70000"/>
              </a:lnSpc>
            </a:pPr>
            <a:r>
              <a:rPr lang="ca-ES" sz="1600">
                <a:latin typeface="Arial Unicode MS" pitchFamily="34" charset="-128"/>
              </a:rPr>
              <a:t>Technological centers </a:t>
            </a:r>
            <a:endParaRPr lang="es-ES" sz="1600">
              <a:latin typeface="Arial Unicode MS" pitchFamily="34" charset="-128"/>
            </a:endParaRPr>
          </a:p>
        </p:txBody>
      </p:sp>
      <p:sp>
        <p:nvSpPr>
          <p:cNvPr id="36867" name="Text Box 22"/>
          <p:cNvSpPr txBox="1">
            <a:spLocks noChangeArrowheads="1"/>
          </p:cNvSpPr>
          <p:nvPr/>
        </p:nvSpPr>
        <p:spPr bwMode="auto">
          <a:xfrm>
            <a:off x="2362200" y="1371600"/>
            <a:ext cx="3919538" cy="369888"/>
          </a:xfrm>
          <a:prstGeom prst="rect">
            <a:avLst/>
          </a:prstGeom>
          <a:noFill/>
          <a:ln w="38100" algn="ctr">
            <a:noFill/>
            <a:prstDash val="sysDot"/>
            <a:miter lim="800000"/>
            <a:headEnd/>
            <a:tailEnd/>
          </a:ln>
        </p:spPr>
        <p:txBody>
          <a:bodyPr wrap="none">
            <a:spAutoFit/>
          </a:bodyPr>
          <a:lstStyle/>
          <a:p>
            <a:r>
              <a:rPr lang="ca-ES" b="1">
                <a:solidFill>
                  <a:srgbClr val="078BA6"/>
                </a:solidFill>
                <a:latin typeface="Arial Unicode MS" pitchFamily="34" charset="-128"/>
              </a:rPr>
              <a:t> 22@Barcelona: Clusters &amp; activities</a:t>
            </a:r>
          </a:p>
        </p:txBody>
      </p:sp>
      <p:sp>
        <p:nvSpPr>
          <p:cNvPr id="36868" name="Text Box 2"/>
          <p:cNvSpPr txBox="1">
            <a:spLocks noChangeArrowheads="1"/>
          </p:cNvSpPr>
          <p:nvPr/>
        </p:nvSpPr>
        <p:spPr bwMode="auto">
          <a:xfrm>
            <a:off x="609600" y="592138"/>
            <a:ext cx="7848600" cy="369887"/>
          </a:xfrm>
          <a:prstGeom prst="rect">
            <a:avLst/>
          </a:prstGeom>
          <a:noFill/>
          <a:ln w="9525">
            <a:noFill/>
            <a:miter lim="800000"/>
            <a:headEnd/>
            <a:tailEnd/>
          </a:ln>
        </p:spPr>
        <p:txBody>
          <a:bodyPr>
            <a:spAutoFit/>
          </a:bodyPr>
          <a:lstStyle/>
          <a:p>
            <a:r>
              <a:rPr lang="es-ES" altLang="zh-CN" dirty="0" err="1" smtClean="0">
                <a:latin typeface="Arial Unicode MS" pitchFamily="34" charset="-128"/>
                <a:ea typeface="宋体" pitchFamily="2" charset="-122"/>
              </a:rPr>
              <a:t>Economic</a:t>
            </a:r>
            <a:r>
              <a:rPr lang="es-ES" altLang="zh-CN" dirty="0" smtClean="0">
                <a:latin typeface="Arial Unicode MS" pitchFamily="34" charset="-128"/>
                <a:ea typeface="宋体" pitchFamily="2" charset="-122"/>
              </a:rPr>
              <a:t> </a:t>
            </a:r>
            <a:r>
              <a:rPr lang="es-ES" altLang="zh-CN" dirty="0" err="1" smtClean="0">
                <a:latin typeface="Arial Unicode MS" pitchFamily="34" charset="-128"/>
                <a:ea typeface="宋体" pitchFamily="2" charset="-122"/>
              </a:rPr>
              <a:t>innovation</a:t>
            </a:r>
            <a:endParaRPr lang="es-ES" altLang="zh-CN" b="1" dirty="0">
              <a:solidFill>
                <a:schemeClr val="accent1"/>
              </a:solidFill>
              <a:ea typeface="宋体" pitchFamily="2" charset="-122"/>
            </a:endParaRPr>
          </a:p>
        </p:txBody>
      </p:sp>
      <p:sp>
        <p:nvSpPr>
          <p:cNvPr id="36869" name="Rectangle 25"/>
          <p:cNvSpPr>
            <a:spLocks noChangeArrowheads="1"/>
          </p:cNvSpPr>
          <p:nvPr/>
        </p:nvSpPr>
        <p:spPr bwMode="auto">
          <a:xfrm>
            <a:off x="1622425" y="-776288"/>
            <a:ext cx="184150" cy="366713"/>
          </a:xfrm>
          <a:prstGeom prst="rect">
            <a:avLst/>
          </a:prstGeom>
          <a:noFill/>
          <a:ln w="9525">
            <a:noFill/>
            <a:miter lim="800000"/>
            <a:headEnd/>
            <a:tailEnd/>
          </a:ln>
        </p:spPr>
        <p:txBody>
          <a:bodyPr wrap="none">
            <a:spAutoFit/>
          </a:bodyPr>
          <a:lstStyle/>
          <a:p>
            <a:pPr algn="r"/>
            <a:endParaRPr lang="es-ES_tradnl"/>
          </a:p>
        </p:txBody>
      </p:sp>
      <p:sp>
        <p:nvSpPr>
          <p:cNvPr id="16414" name="Rectangle 6"/>
          <p:cNvSpPr>
            <a:spLocks noChangeArrowheads="1"/>
          </p:cNvSpPr>
          <p:nvPr/>
        </p:nvSpPr>
        <p:spPr bwMode="auto">
          <a:xfrm>
            <a:off x="-214313" y="2857500"/>
            <a:ext cx="2286001" cy="338138"/>
          </a:xfrm>
          <a:prstGeom prst="rect">
            <a:avLst/>
          </a:prstGeom>
          <a:noFill/>
          <a:ln w="9525" algn="ctr">
            <a:noFill/>
            <a:miter lim="800000"/>
            <a:headEnd/>
            <a:tailEnd/>
          </a:ln>
        </p:spPr>
        <p:txBody>
          <a:bodyPr>
            <a:spAutoFit/>
          </a:bodyPr>
          <a:lstStyle/>
          <a:p>
            <a:pPr algn="r"/>
            <a:r>
              <a:rPr lang="ca-ES" sz="1600">
                <a:latin typeface="Arial Unicode MS" pitchFamily="34" charset="-128"/>
              </a:rPr>
              <a:t>Companies</a:t>
            </a:r>
            <a:endParaRPr lang="es-ES" sz="1600">
              <a:latin typeface="Arial Unicode MS" pitchFamily="34" charset="-128"/>
            </a:endParaRPr>
          </a:p>
        </p:txBody>
      </p:sp>
      <p:sp>
        <p:nvSpPr>
          <p:cNvPr id="16415" name="Rectangle 6"/>
          <p:cNvSpPr>
            <a:spLocks noChangeArrowheads="1"/>
          </p:cNvSpPr>
          <p:nvPr/>
        </p:nvSpPr>
        <p:spPr bwMode="auto">
          <a:xfrm>
            <a:off x="-214313" y="3162300"/>
            <a:ext cx="2286001" cy="338138"/>
          </a:xfrm>
          <a:prstGeom prst="rect">
            <a:avLst/>
          </a:prstGeom>
          <a:noFill/>
          <a:ln w="9525" algn="ctr">
            <a:noFill/>
            <a:miter lim="800000"/>
            <a:headEnd/>
            <a:tailEnd/>
          </a:ln>
        </p:spPr>
        <p:txBody>
          <a:bodyPr>
            <a:spAutoFit/>
          </a:bodyPr>
          <a:lstStyle/>
          <a:p>
            <a:pPr algn="r"/>
            <a:r>
              <a:rPr lang="ca-ES" sz="1600">
                <a:latin typeface="Arial Unicode MS" pitchFamily="34" charset="-128"/>
              </a:rPr>
              <a:t>Institutions</a:t>
            </a:r>
            <a:endParaRPr lang="es-ES" sz="1600">
              <a:latin typeface="Arial Unicode MS" pitchFamily="34" charset="-128"/>
            </a:endParaRPr>
          </a:p>
        </p:txBody>
      </p:sp>
      <p:sp>
        <p:nvSpPr>
          <p:cNvPr id="16416" name="Rectangle 6"/>
          <p:cNvSpPr>
            <a:spLocks noChangeArrowheads="1"/>
          </p:cNvSpPr>
          <p:nvPr/>
        </p:nvSpPr>
        <p:spPr bwMode="auto">
          <a:xfrm>
            <a:off x="-214313" y="3467100"/>
            <a:ext cx="2286001" cy="338138"/>
          </a:xfrm>
          <a:prstGeom prst="rect">
            <a:avLst/>
          </a:prstGeom>
          <a:noFill/>
          <a:ln w="9525" algn="ctr">
            <a:noFill/>
            <a:miter lim="800000"/>
            <a:headEnd/>
            <a:tailEnd/>
          </a:ln>
        </p:spPr>
        <p:txBody>
          <a:bodyPr>
            <a:spAutoFit/>
          </a:bodyPr>
          <a:lstStyle/>
          <a:p>
            <a:pPr algn="r"/>
            <a:r>
              <a:rPr lang="ca-ES" sz="1600">
                <a:latin typeface="Arial Unicode MS" pitchFamily="34" charset="-128"/>
              </a:rPr>
              <a:t>Universities</a:t>
            </a:r>
            <a:endParaRPr lang="es-ES" sz="1600">
              <a:latin typeface="Arial Unicode MS" pitchFamily="34" charset="-128"/>
            </a:endParaRPr>
          </a:p>
        </p:txBody>
      </p:sp>
      <p:sp>
        <p:nvSpPr>
          <p:cNvPr id="16417" name="Rectangle 6"/>
          <p:cNvSpPr>
            <a:spLocks noChangeArrowheads="1"/>
          </p:cNvSpPr>
          <p:nvPr/>
        </p:nvSpPr>
        <p:spPr bwMode="auto">
          <a:xfrm>
            <a:off x="-214313" y="4232275"/>
            <a:ext cx="2286001" cy="338138"/>
          </a:xfrm>
          <a:prstGeom prst="rect">
            <a:avLst/>
          </a:prstGeom>
          <a:noFill/>
          <a:ln w="9525" algn="ctr">
            <a:noFill/>
            <a:miter lim="800000"/>
            <a:headEnd/>
            <a:tailEnd/>
          </a:ln>
        </p:spPr>
        <p:txBody>
          <a:bodyPr>
            <a:spAutoFit/>
          </a:bodyPr>
          <a:lstStyle/>
          <a:p>
            <a:pPr algn="r"/>
            <a:r>
              <a:rPr lang="ca-ES" sz="1600">
                <a:latin typeface="Arial Unicode MS" pitchFamily="34" charset="-128"/>
              </a:rPr>
              <a:t>Incubators</a:t>
            </a:r>
            <a:endParaRPr lang="es-ES" sz="1600">
              <a:latin typeface="Arial Unicode MS" pitchFamily="34" charset="-128"/>
            </a:endParaRPr>
          </a:p>
        </p:txBody>
      </p:sp>
      <p:sp>
        <p:nvSpPr>
          <p:cNvPr id="16418" name="Rectangle 6"/>
          <p:cNvSpPr>
            <a:spLocks noChangeArrowheads="1"/>
          </p:cNvSpPr>
          <p:nvPr/>
        </p:nvSpPr>
        <p:spPr bwMode="auto">
          <a:xfrm>
            <a:off x="6640513" y="4162425"/>
            <a:ext cx="1676400" cy="271463"/>
          </a:xfrm>
          <a:prstGeom prst="rect">
            <a:avLst/>
          </a:prstGeom>
          <a:noFill/>
          <a:ln w="9525" algn="ctr">
            <a:noFill/>
            <a:miter lim="800000"/>
            <a:headEnd/>
            <a:tailEnd/>
          </a:ln>
        </p:spPr>
        <p:txBody>
          <a:bodyPr>
            <a:spAutoFit/>
          </a:bodyPr>
          <a:lstStyle/>
          <a:p>
            <a:pPr>
              <a:lnSpc>
                <a:spcPct val="70000"/>
              </a:lnSpc>
            </a:pPr>
            <a:r>
              <a:rPr lang="ca-ES" sz="1600">
                <a:latin typeface="Arial Unicode MS" pitchFamily="34" charset="-128"/>
              </a:rPr>
              <a:t>Residences</a:t>
            </a:r>
            <a:endParaRPr lang="es-ES" sz="1600">
              <a:latin typeface="Arial Unicode MS" pitchFamily="34" charset="-128"/>
            </a:endParaRPr>
          </a:p>
        </p:txBody>
      </p:sp>
      <p:sp>
        <p:nvSpPr>
          <p:cNvPr id="16419" name="Rectangle 6"/>
          <p:cNvSpPr>
            <a:spLocks noChangeArrowheads="1"/>
          </p:cNvSpPr>
          <p:nvPr/>
        </p:nvSpPr>
        <p:spPr bwMode="auto">
          <a:xfrm>
            <a:off x="6605588" y="4454525"/>
            <a:ext cx="2286000" cy="338138"/>
          </a:xfrm>
          <a:prstGeom prst="rect">
            <a:avLst/>
          </a:prstGeom>
          <a:noFill/>
          <a:ln w="9525" algn="ctr">
            <a:noFill/>
            <a:miter lim="800000"/>
            <a:headEnd/>
            <a:tailEnd/>
          </a:ln>
        </p:spPr>
        <p:txBody>
          <a:bodyPr>
            <a:spAutoFit/>
          </a:bodyPr>
          <a:lstStyle/>
          <a:p>
            <a:r>
              <a:rPr lang="ca-ES" sz="1600">
                <a:latin typeface="Arial Unicode MS" pitchFamily="34" charset="-128"/>
              </a:rPr>
              <a:t> Other services</a:t>
            </a:r>
            <a:endParaRPr lang="es-ES" sz="1600">
              <a:latin typeface="Arial Unicode MS" pitchFamily="34" charset="-128"/>
            </a:endParaRPr>
          </a:p>
        </p:txBody>
      </p:sp>
      <p:sp>
        <p:nvSpPr>
          <p:cNvPr id="16420" name="Rectangle 6"/>
          <p:cNvSpPr>
            <a:spLocks noChangeArrowheads="1"/>
          </p:cNvSpPr>
          <p:nvPr/>
        </p:nvSpPr>
        <p:spPr bwMode="auto">
          <a:xfrm>
            <a:off x="6643688" y="3225800"/>
            <a:ext cx="2286000" cy="338138"/>
          </a:xfrm>
          <a:prstGeom prst="rect">
            <a:avLst/>
          </a:prstGeom>
          <a:noFill/>
          <a:ln w="9525" algn="ctr">
            <a:noFill/>
            <a:miter lim="800000"/>
            <a:headEnd/>
            <a:tailEnd/>
          </a:ln>
        </p:spPr>
        <p:txBody>
          <a:bodyPr>
            <a:spAutoFit/>
          </a:bodyPr>
          <a:lstStyle/>
          <a:p>
            <a:r>
              <a:rPr lang="ca-ES" sz="1600">
                <a:latin typeface="Arial Unicode MS" pitchFamily="34" charset="-128"/>
              </a:rPr>
              <a:t>Specific spaces</a:t>
            </a:r>
            <a:endParaRPr lang="es-ES" sz="1600">
              <a:latin typeface="Arial Unicode MS" pitchFamily="34" charset="-128"/>
            </a:endParaRPr>
          </a:p>
        </p:txBody>
      </p:sp>
      <p:sp>
        <p:nvSpPr>
          <p:cNvPr id="16421" name="Rectangle 6"/>
          <p:cNvSpPr>
            <a:spLocks noChangeArrowheads="1"/>
          </p:cNvSpPr>
          <p:nvPr/>
        </p:nvSpPr>
        <p:spPr bwMode="auto">
          <a:xfrm>
            <a:off x="6643688" y="3667125"/>
            <a:ext cx="2286000" cy="444500"/>
          </a:xfrm>
          <a:prstGeom prst="rect">
            <a:avLst/>
          </a:prstGeom>
          <a:noFill/>
          <a:ln w="9525" algn="ctr">
            <a:noFill/>
            <a:miter lim="800000"/>
            <a:headEnd/>
            <a:tailEnd/>
          </a:ln>
        </p:spPr>
        <p:txBody>
          <a:bodyPr>
            <a:spAutoFit/>
          </a:bodyPr>
          <a:lstStyle/>
          <a:p>
            <a:pPr>
              <a:lnSpc>
                <a:spcPct val="70000"/>
              </a:lnSpc>
            </a:pPr>
            <a:r>
              <a:rPr lang="ca-ES" sz="1600">
                <a:latin typeface="Arial Unicode MS" pitchFamily="34" charset="-128"/>
              </a:rPr>
              <a:t>Dissemination </a:t>
            </a:r>
          </a:p>
          <a:p>
            <a:pPr>
              <a:lnSpc>
                <a:spcPct val="70000"/>
              </a:lnSpc>
            </a:pPr>
            <a:r>
              <a:rPr lang="ca-ES" sz="1600">
                <a:latin typeface="Arial Unicode MS" pitchFamily="34" charset="-128"/>
              </a:rPr>
              <a:t>spaces</a:t>
            </a:r>
          </a:p>
        </p:txBody>
      </p:sp>
      <p:sp>
        <p:nvSpPr>
          <p:cNvPr id="16422" name="Rectangle 6"/>
          <p:cNvSpPr>
            <a:spLocks noChangeArrowheads="1"/>
          </p:cNvSpPr>
          <p:nvPr/>
        </p:nvSpPr>
        <p:spPr bwMode="auto">
          <a:xfrm>
            <a:off x="6643688" y="2857500"/>
            <a:ext cx="2286000" cy="338138"/>
          </a:xfrm>
          <a:prstGeom prst="rect">
            <a:avLst/>
          </a:prstGeom>
          <a:noFill/>
          <a:ln w="9525" algn="ctr">
            <a:noFill/>
            <a:miter lim="800000"/>
            <a:headEnd/>
            <a:tailEnd/>
          </a:ln>
        </p:spPr>
        <p:txBody>
          <a:bodyPr>
            <a:spAutoFit/>
          </a:bodyPr>
          <a:lstStyle/>
          <a:p>
            <a:pPr>
              <a:spcBef>
                <a:spcPct val="20000"/>
              </a:spcBef>
            </a:pPr>
            <a:r>
              <a:rPr lang="ca-ES" sz="1600">
                <a:latin typeface="Arial Unicode MS" pitchFamily="34" charset="-128"/>
              </a:rPr>
              <a:t>Entrepreneurs</a:t>
            </a:r>
          </a:p>
        </p:txBody>
      </p:sp>
      <p:pic>
        <p:nvPicPr>
          <p:cNvPr id="36879" name="Picture 39" descr="clusterstots"/>
          <p:cNvPicPr>
            <a:picLocks noChangeAspect="1" noChangeArrowheads="1"/>
          </p:cNvPicPr>
          <p:nvPr/>
        </p:nvPicPr>
        <p:blipFill>
          <a:blip r:embed="rId3" cstate="print"/>
          <a:srcRect/>
          <a:stretch>
            <a:fillRect/>
          </a:stretch>
        </p:blipFill>
        <p:spPr bwMode="auto">
          <a:xfrm>
            <a:off x="2133600" y="1752600"/>
            <a:ext cx="4246563" cy="4325938"/>
          </a:xfrm>
          <a:prstGeom prst="rect">
            <a:avLst/>
          </a:prstGeom>
          <a:noFill/>
          <a:ln w="9525">
            <a:noFill/>
            <a:miter lim="800000"/>
            <a:headEnd/>
            <a:tailEnd/>
          </a:ln>
        </p:spPr>
      </p:pic>
      <p:grpSp>
        <p:nvGrpSpPr>
          <p:cNvPr id="2" name="17 Grupo"/>
          <p:cNvGrpSpPr>
            <a:grpSpLocks/>
          </p:cNvGrpSpPr>
          <p:nvPr/>
        </p:nvGrpSpPr>
        <p:grpSpPr bwMode="auto">
          <a:xfrm>
            <a:off x="2057400" y="2819400"/>
            <a:ext cx="4559300" cy="2184400"/>
            <a:chOff x="2057400" y="2819400"/>
            <a:chExt cx="4559300" cy="2184400"/>
          </a:xfrm>
        </p:grpSpPr>
        <p:pic>
          <p:nvPicPr>
            <p:cNvPr id="36881" name="Picture 28"/>
            <p:cNvPicPr>
              <a:picLocks noChangeAspect="1" noChangeArrowheads="1"/>
            </p:cNvPicPr>
            <p:nvPr/>
          </p:nvPicPr>
          <p:blipFill>
            <a:blip r:embed="rId4" cstate="print"/>
            <a:srcRect/>
            <a:stretch>
              <a:fillRect/>
            </a:stretch>
          </p:blipFill>
          <p:spPr bwMode="auto">
            <a:xfrm>
              <a:off x="2057400" y="2819400"/>
              <a:ext cx="304800" cy="2184400"/>
            </a:xfrm>
            <a:prstGeom prst="rect">
              <a:avLst/>
            </a:prstGeom>
            <a:noFill/>
            <a:ln w="9525">
              <a:noFill/>
              <a:miter lim="800000"/>
              <a:headEnd/>
              <a:tailEnd/>
            </a:ln>
          </p:spPr>
        </p:pic>
        <p:pic>
          <p:nvPicPr>
            <p:cNvPr id="36882" name="Picture 29"/>
            <p:cNvPicPr>
              <a:picLocks noChangeAspect="1" noChangeArrowheads="1"/>
            </p:cNvPicPr>
            <p:nvPr/>
          </p:nvPicPr>
          <p:blipFill>
            <a:blip r:embed="rId5" cstate="print"/>
            <a:srcRect/>
            <a:stretch>
              <a:fillRect/>
            </a:stretch>
          </p:blipFill>
          <p:spPr bwMode="auto">
            <a:xfrm>
              <a:off x="6324600" y="2819400"/>
              <a:ext cx="292100" cy="2184400"/>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7" presetClass="entr" presetSubtype="4" fill="hold" grpId="0" nodeType="afterEffect">
                                  <p:stCondLst>
                                    <p:cond delay="0"/>
                                  </p:stCondLst>
                                  <p:childTnLst>
                                    <p:set>
                                      <p:cBhvr>
                                        <p:cTn id="11" dur="1" fill="hold">
                                          <p:stCondLst>
                                            <p:cond delay="0"/>
                                          </p:stCondLst>
                                        </p:cTn>
                                        <p:tgtEl>
                                          <p:spTgt spid="16414"/>
                                        </p:tgtEl>
                                        <p:attrNameLst>
                                          <p:attrName>style.visibility</p:attrName>
                                        </p:attrNameLst>
                                      </p:cBhvr>
                                      <p:to>
                                        <p:strVal val="visible"/>
                                      </p:to>
                                    </p:set>
                                    <p:anim calcmode="lin" valueType="num">
                                      <p:cBhvr additive="base">
                                        <p:cTn id="12" dur="500" fill="hold"/>
                                        <p:tgtEl>
                                          <p:spTgt spid="16414"/>
                                        </p:tgtEl>
                                        <p:attrNameLst>
                                          <p:attrName>ppt_x</p:attrName>
                                        </p:attrNameLst>
                                      </p:cBhvr>
                                      <p:tavLst>
                                        <p:tav tm="0">
                                          <p:val>
                                            <p:strVal val="#ppt_x"/>
                                          </p:val>
                                        </p:tav>
                                        <p:tav tm="100000">
                                          <p:val>
                                            <p:strVal val="#ppt_x"/>
                                          </p:val>
                                        </p:tav>
                                      </p:tavLst>
                                    </p:anim>
                                    <p:anim calcmode="lin" valueType="num">
                                      <p:cBhvr additive="base">
                                        <p:cTn id="13" dur="500" fill="hold"/>
                                        <p:tgtEl>
                                          <p:spTgt spid="164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7" presetClass="entr" presetSubtype="4" fill="hold" grpId="0" nodeType="afterEffect">
                                  <p:stCondLst>
                                    <p:cond delay="0"/>
                                  </p:stCondLst>
                                  <p:childTnLst>
                                    <p:set>
                                      <p:cBhvr>
                                        <p:cTn id="16" dur="1" fill="hold">
                                          <p:stCondLst>
                                            <p:cond delay="0"/>
                                          </p:stCondLst>
                                        </p:cTn>
                                        <p:tgtEl>
                                          <p:spTgt spid="16415"/>
                                        </p:tgtEl>
                                        <p:attrNameLst>
                                          <p:attrName>style.visibility</p:attrName>
                                        </p:attrNameLst>
                                      </p:cBhvr>
                                      <p:to>
                                        <p:strVal val="visible"/>
                                      </p:to>
                                    </p:set>
                                    <p:anim calcmode="lin" valueType="num">
                                      <p:cBhvr additive="base">
                                        <p:cTn id="17" dur="500" fill="hold"/>
                                        <p:tgtEl>
                                          <p:spTgt spid="16415"/>
                                        </p:tgtEl>
                                        <p:attrNameLst>
                                          <p:attrName>ppt_x</p:attrName>
                                        </p:attrNameLst>
                                      </p:cBhvr>
                                      <p:tavLst>
                                        <p:tav tm="0">
                                          <p:val>
                                            <p:strVal val="#ppt_x"/>
                                          </p:val>
                                        </p:tav>
                                        <p:tav tm="100000">
                                          <p:val>
                                            <p:strVal val="#ppt_x"/>
                                          </p:val>
                                        </p:tav>
                                      </p:tavLst>
                                    </p:anim>
                                    <p:anim calcmode="lin" valueType="num">
                                      <p:cBhvr additive="base">
                                        <p:cTn id="18" dur="500" fill="hold"/>
                                        <p:tgtEl>
                                          <p:spTgt spid="1641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7" presetClass="entr" presetSubtype="4" fill="hold" grpId="0" nodeType="afterEffect">
                                  <p:stCondLst>
                                    <p:cond delay="0"/>
                                  </p:stCondLst>
                                  <p:childTnLst>
                                    <p:set>
                                      <p:cBhvr>
                                        <p:cTn id="21" dur="1" fill="hold">
                                          <p:stCondLst>
                                            <p:cond delay="0"/>
                                          </p:stCondLst>
                                        </p:cTn>
                                        <p:tgtEl>
                                          <p:spTgt spid="16416"/>
                                        </p:tgtEl>
                                        <p:attrNameLst>
                                          <p:attrName>style.visibility</p:attrName>
                                        </p:attrNameLst>
                                      </p:cBhvr>
                                      <p:to>
                                        <p:strVal val="visible"/>
                                      </p:to>
                                    </p:set>
                                    <p:anim calcmode="lin" valueType="num">
                                      <p:cBhvr additive="base">
                                        <p:cTn id="22" dur="500" fill="hold"/>
                                        <p:tgtEl>
                                          <p:spTgt spid="16416"/>
                                        </p:tgtEl>
                                        <p:attrNameLst>
                                          <p:attrName>ppt_x</p:attrName>
                                        </p:attrNameLst>
                                      </p:cBhvr>
                                      <p:tavLst>
                                        <p:tav tm="0">
                                          <p:val>
                                            <p:strVal val="#ppt_x"/>
                                          </p:val>
                                        </p:tav>
                                        <p:tav tm="100000">
                                          <p:val>
                                            <p:strVal val="#ppt_x"/>
                                          </p:val>
                                        </p:tav>
                                      </p:tavLst>
                                    </p:anim>
                                    <p:anim calcmode="lin" valueType="num">
                                      <p:cBhvr additive="base">
                                        <p:cTn id="23" dur="500" fill="hold"/>
                                        <p:tgtEl>
                                          <p:spTgt spid="164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7" presetClass="entr" presetSubtype="4" fill="hold" grpId="0" nodeType="afterEffect">
                                  <p:stCondLst>
                                    <p:cond delay="0"/>
                                  </p:stCondLst>
                                  <p:childTnLst>
                                    <p:set>
                                      <p:cBhvr>
                                        <p:cTn id="26" dur="1" fill="hold">
                                          <p:stCondLst>
                                            <p:cond delay="0"/>
                                          </p:stCondLst>
                                        </p:cTn>
                                        <p:tgtEl>
                                          <p:spTgt spid="16396"/>
                                        </p:tgtEl>
                                        <p:attrNameLst>
                                          <p:attrName>style.visibility</p:attrName>
                                        </p:attrNameLst>
                                      </p:cBhvr>
                                      <p:to>
                                        <p:strVal val="visible"/>
                                      </p:to>
                                    </p:set>
                                    <p:anim calcmode="lin" valueType="num">
                                      <p:cBhvr additive="base">
                                        <p:cTn id="27" dur="500" fill="hold"/>
                                        <p:tgtEl>
                                          <p:spTgt spid="16396"/>
                                        </p:tgtEl>
                                        <p:attrNameLst>
                                          <p:attrName>ppt_x</p:attrName>
                                        </p:attrNameLst>
                                      </p:cBhvr>
                                      <p:tavLst>
                                        <p:tav tm="0">
                                          <p:val>
                                            <p:strVal val="#ppt_x"/>
                                          </p:val>
                                        </p:tav>
                                        <p:tav tm="100000">
                                          <p:val>
                                            <p:strVal val="#ppt_x"/>
                                          </p:val>
                                        </p:tav>
                                      </p:tavLst>
                                    </p:anim>
                                    <p:anim calcmode="lin" valueType="num">
                                      <p:cBhvr additive="base">
                                        <p:cTn id="28" dur="500" fill="hold"/>
                                        <p:tgtEl>
                                          <p:spTgt spid="1639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7" presetClass="entr" presetSubtype="4" fill="hold" grpId="0" nodeType="afterEffect">
                                  <p:stCondLst>
                                    <p:cond delay="0"/>
                                  </p:stCondLst>
                                  <p:childTnLst>
                                    <p:set>
                                      <p:cBhvr>
                                        <p:cTn id="31" dur="1" fill="hold">
                                          <p:stCondLst>
                                            <p:cond delay="0"/>
                                          </p:stCondLst>
                                        </p:cTn>
                                        <p:tgtEl>
                                          <p:spTgt spid="16417"/>
                                        </p:tgtEl>
                                        <p:attrNameLst>
                                          <p:attrName>style.visibility</p:attrName>
                                        </p:attrNameLst>
                                      </p:cBhvr>
                                      <p:to>
                                        <p:strVal val="visible"/>
                                      </p:to>
                                    </p:set>
                                    <p:anim calcmode="lin" valueType="num">
                                      <p:cBhvr additive="base">
                                        <p:cTn id="32" dur="500" fill="hold"/>
                                        <p:tgtEl>
                                          <p:spTgt spid="16417"/>
                                        </p:tgtEl>
                                        <p:attrNameLst>
                                          <p:attrName>ppt_x</p:attrName>
                                        </p:attrNameLst>
                                      </p:cBhvr>
                                      <p:tavLst>
                                        <p:tav tm="0">
                                          <p:val>
                                            <p:strVal val="#ppt_x"/>
                                          </p:val>
                                        </p:tav>
                                        <p:tav tm="100000">
                                          <p:val>
                                            <p:strVal val="#ppt_x"/>
                                          </p:val>
                                        </p:tav>
                                      </p:tavLst>
                                    </p:anim>
                                    <p:anim calcmode="lin" valueType="num">
                                      <p:cBhvr additive="base">
                                        <p:cTn id="33" dur="500" fill="hold"/>
                                        <p:tgtEl>
                                          <p:spTgt spid="1641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7" presetClass="entr" presetSubtype="4" fill="hold" grpId="0" nodeType="afterEffect">
                                  <p:stCondLst>
                                    <p:cond delay="0"/>
                                  </p:stCondLst>
                                  <p:childTnLst>
                                    <p:set>
                                      <p:cBhvr>
                                        <p:cTn id="36" dur="1" fill="hold">
                                          <p:stCondLst>
                                            <p:cond delay="0"/>
                                          </p:stCondLst>
                                        </p:cTn>
                                        <p:tgtEl>
                                          <p:spTgt spid="16422"/>
                                        </p:tgtEl>
                                        <p:attrNameLst>
                                          <p:attrName>style.visibility</p:attrName>
                                        </p:attrNameLst>
                                      </p:cBhvr>
                                      <p:to>
                                        <p:strVal val="visible"/>
                                      </p:to>
                                    </p:set>
                                    <p:anim calcmode="lin" valueType="num">
                                      <p:cBhvr additive="base">
                                        <p:cTn id="37" dur="500" fill="hold"/>
                                        <p:tgtEl>
                                          <p:spTgt spid="16422"/>
                                        </p:tgtEl>
                                        <p:attrNameLst>
                                          <p:attrName>ppt_x</p:attrName>
                                        </p:attrNameLst>
                                      </p:cBhvr>
                                      <p:tavLst>
                                        <p:tav tm="0">
                                          <p:val>
                                            <p:strVal val="#ppt_x"/>
                                          </p:val>
                                        </p:tav>
                                        <p:tav tm="100000">
                                          <p:val>
                                            <p:strVal val="#ppt_x"/>
                                          </p:val>
                                        </p:tav>
                                      </p:tavLst>
                                    </p:anim>
                                    <p:anim calcmode="lin" valueType="num">
                                      <p:cBhvr additive="base">
                                        <p:cTn id="38" dur="500" fill="hold"/>
                                        <p:tgtEl>
                                          <p:spTgt spid="1642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7" presetClass="entr" presetSubtype="4" fill="hold" grpId="0" nodeType="afterEffect">
                                  <p:stCondLst>
                                    <p:cond delay="0"/>
                                  </p:stCondLst>
                                  <p:childTnLst>
                                    <p:set>
                                      <p:cBhvr>
                                        <p:cTn id="41" dur="1" fill="hold">
                                          <p:stCondLst>
                                            <p:cond delay="0"/>
                                          </p:stCondLst>
                                        </p:cTn>
                                        <p:tgtEl>
                                          <p:spTgt spid="16420"/>
                                        </p:tgtEl>
                                        <p:attrNameLst>
                                          <p:attrName>style.visibility</p:attrName>
                                        </p:attrNameLst>
                                      </p:cBhvr>
                                      <p:to>
                                        <p:strVal val="visible"/>
                                      </p:to>
                                    </p:set>
                                    <p:anim calcmode="lin" valueType="num">
                                      <p:cBhvr additive="base">
                                        <p:cTn id="42" dur="500" fill="hold"/>
                                        <p:tgtEl>
                                          <p:spTgt spid="16420"/>
                                        </p:tgtEl>
                                        <p:attrNameLst>
                                          <p:attrName>ppt_x</p:attrName>
                                        </p:attrNameLst>
                                      </p:cBhvr>
                                      <p:tavLst>
                                        <p:tav tm="0">
                                          <p:val>
                                            <p:strVal val="#ppt_x"/>
                                          </p:val>
                                        </p:tav>
                                        <p:tav tm="100000">
                                          <p:val>
                                            <p:strVal val="#ppt_x"/>
                                          </p:val>
                                        </p:tav>
                                      </p:tavLst>
                                    </p:anim>
                                    <p:anim calcmode="lin" valueType="num">
                                      <p:cBhvr additive="base">
                                        <p:cTn id="43" dur="500" fill="hold"/>
                                        <p:tgtEl>
                                          <p:spTgt spid="16420"/>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7" presetClass="entr" presetSubtype="4" fill="hold" grpId="0" nodeType="afterEffect">
                                  <p:stCondLst>
                                    <p:cond delay="0"/>
                                  </p:stCondLst>
                                  <p:childTnLst>
                                    <p:set>
                                      <p:cBhvr>
                                        <p:cTn id="46" dur="1" fill="hold">
                                          <p:stCondLst>
                                            <p:cond delay="0"/>
                                          </p:stCondLst>
                                        </p:cTn>
                                        <p:tgtEl>
                                          <p:spTgt spid="16421"/>
                                        </p:tgtEl>
                                        <p:attrNameLst>
                                          <p:attrName>style.visibility</p:attrName>
                                        </p:attrNameLst>
                                      </p:cBhvr>
                                      <p:to>
                                        <p:strVal val="visible"/>
                                      </p:to>
                                    </p:set>
                                    <p:anim calcmode="lin" valueType="num">
                                      <p:cBhvr additive="base">
                                        <p:cTn id="47" dur="500" fill="hold"/>
                                        <p:tgtEl>
                                          <p:spTgt spid="16421"/>
                                        </p:tgtEl>
                                        <p:attrNameLst>
                                          <p:attrName>ppt_x</p:attrName>
                                        </p:attrNameLst>
                                      </p:cBhvr>
                                      <p:tavLst>
                                        <p:tav tm="0">
                                          <p:val>
                                            <p:strVal val="#ppt_x"/>
                                          </p:val>
                                        </p:tav>
                                        <p:tav tm="100000">
                                          <p:val>
                                            <p:strVal val="#ppt_x"/>
                                          </p:val>
                                        </p:tav>
                                      </p:tavLst>
                                    </p:anim>
                                    <p:anim calcmode="lin" valueType="num">
                                      <p:cBhvr additive="base">
                                        <p:cTn id="48" dur="500" fill="hold"/>
                                        <p:tgtEl>
                                          <p:spTgt spid="16421"/>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7" presetClass="entr" presetSubtype="4" fill="hold" grpId="0" nodeType="afterEffect">
                                  <p:stCondLst>
                                    <p:cond delay="0"/>
                                  </p:stCondLst>
                                  <p:childTnLst>
                                    <p:set>
                                      <p:cBhvr>
                                        <p:cTn id="51" dur="1" fill="hold">
                                          <p:stCondLst>
                                            <p:cond delay="0"/>
                                          </p:stCondLst>
                                        </p:cTn>
                                        <p:tgtEl>
                                          <p:spTgt spid="16418"/>
                                        </p:tgtEl>
                                        <p:attrNameLst>
                                          <p:attrName>style.visibility</p:attrName>
                                        </p:attrNameLst>
                                      </p:cBhvr>
                                      <p:to>
                                        <p:strVal val="visible"/>
                                      </p:to>
                                    </p:set>
                                    <p:anim calcmode="lin" valueType="num">
                                      <p:cBhvr additive="base">
                                        <p:cTn id="52" dur="500" fill="hold"/>
                                        <p:tgtEl>
                                          <p:spTgt spid="16418"/>
                                        </p:tgtEl>
                                        <p:attrNameLst>
                                          <p:attrName>ppt_x</p:attrName>
                                        </p:attrNameLst>
                                      </p:cBhvr>
                                      <p:tavLst>
                                        <p:tav tm="0">
                                          <p:val>
                                            <p:strVal val="#ppt_x"/>
                                          </p:val>
                                        </p:tav>
                                        <p:tav tm="100000">
                                          <p:val>
                                            <p:strVal val="#ppt_x"/>
                                          </p:val>
                                        </p:tav>
                                      </p:tavLst>
                                    </p:anim>
                                    <p:anim calcmode="lin" valueType="num">
                                      <p:cBhvr additive="base">
                                        <p:cTn id="53" dur="500" fill="hold"/>
                                        <p:tgtEl>
                                          <p:spTgt spid="16418"/>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7" presetClass="entr" presetSubtype="4" fill="hold" grpId="0" nodeType="afterEffect">
                                  <p:stCondLst>
                                    <p:cond delay="0"/>
                                  </p:stCondLst>
                                  <p:childTnLst>
                                    <p:set>
                                      <p:cBhvr>
                                        <p:cTn id="56" dur="1" fill="hold">
                                          <p:stCondLst>
                                            <p:cond delay="0"/>
                                          </p:stCondLst>
                                        </p:cTn>
                                        <p:tgtEl>
                                          <p:spTgt spid="16419"/>
                                        </p:tgtEl>
                                        <p:attrNameLst>
                                          <p:attrName>style.visibility</p:attrName>
                                        </p:attrNameLst>
                                      </p:cBhvr>
                                      <p:to>
                                        <p:strVal val="visible"/>
                                      </p:to>
                                    </p:set>
                                    <p:anim calcmode="lin" valueType="num">
                                      <p:cBhvr additive="base">
                                        <p:cTn id="57" dur="500" fill="hold"/>
                                        <p:tgtEl>
                                          <p:spTgt spid="16419"/>
                                        </p:tgtEl>
                                        <p:attrNameLst>
                                          <p:attrName>ppt_x</p:attrName>
                                        </p:attrNameLst>
                                      </p:cBhvr>
                                      <p:tavLst>
                                        <p:tav tm="0">
                                          <p:val>
                                            <p:strVal val="#ppt_x"/>
                                          </p:val>
                                        </p:tav>
                                        <p:tav tm="100000">
                                          <p:val>
                                            <p:strVal val="#ppt_x"/>
                                          </p:val>
                                        </p:tav>
                                      </p:tavLst>
                                    </p:anim>
                                    <p:anim calcmode="lin" valueType="num">
                                      <p:cBhvr additive="base">
                                        <p:cTn id="58" dur="500" fill="hold"/>
                                        <p:tgtEl>
                                          <p:spTgt spid="16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6" grpId="0"/>
      <p:bldP spid="16414" grpId="0"/>
      <p:bldP spid="16415" grpId="0"/>
      <p:bldP spid="16416" grpId="0"/>
      <p:bldP spid="16417" grpId="0"/>
      <p:bldP spid="16418" grpId="0"/>
      <p:bldP spid="16419" grpId="0"/>
      <p:bldP spid="16420" grpId="0"/>
      <p:bldP spid="16421" grpId="0"/>
      <p:bldP spid="164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52400" y="1108075"/>
          <a:ext cx="8305800" cy="5368925"/>
        </p:xfrm>
        <a:graphic>
          <a:graphicData uri="http://schemas.openxmlformats.org/presentationml/2006/ole">
            <p:oleObj spid="_x0000_s2050" name="CorelPhotoPaint.Image.8" r:id="rId4" imgW="7695238" imgH="4095238" progId="">
              <p:embed/>
            </p:oleObj>
          </a:graphicData>
        </a:graphic>
      </p:graphicFrame>
      <p:sp>
        <p:nvSpPr>
          <p:cNvPr id="536579" name="Freeform 3"/>
          <p:cNvSpPr>
            <a:spLocks/>
          </p:cNvSpPr>
          <p:nvPr/>
        </p:nvSpPr>
        <p:spPr bwMode="auto">
          <a:xfrm>
            <a:off x="228600" y="1371600"/>
            <a:ext cx="8001000" cy="3935413"/>
          </a:xfrm>
          <a:custGeom>
            <a:avLst/>
            <a:gdLst>
              <a:gd name="T0" fmla="*/ 0 w 5580"/>
              <a:gd name="T1" fmla="*/ 2147483647 h 2812"/>
              <a:gd name="T2" fmla="*/ 0 w 5580"/>
              <a:gd name="T3" fmla="*/ 2147483647 h 2812"/>
              <a:gd name="T4" fmla="*/ 2147483647 w 5580"/>
              <a:gd name="T5" fmla="*/ 0 h 2812"/>
              <a:gd name="T6" fmla="*/ 2147483647 w 5580"/>
              <a:gd name="T7" fmla="*/ 0 h 2812"/>
              <a:gd name="T8" fmla="*/ 2147483647 w 5580"/>
              <a:gd name="T9" fmla="*/ 2147483647 h 2812"/>
              <a:gd name="T10" fmla="*/ 2147483647 w 5580"/>
              <a:gd name="T11" fmla="*/ 2147483647 h 2812"/>
              <a:gd name="T12" fmla="*/ 2147483647 w 5580"/>
              <a:gd name="T13" fmla="*/ 2147483647 h 2812"/>
              <a:gd name="T14" fmla="*/ 2147483647 w 5580"/>
              <a:gd name="T15" fmla="*/ 2147483647 h 2812"/>
              <a:gd name="T16" fmla="*/ 0 w 5580"/>
              <a:gd name="T17" fmla="*/ 2147483647 h 2812"/>
              <a:gd name="T18" fmla="*/ 0 w 5580"/>
              <a:gd name="T19" fmla="*/ 2147483647 h 2812"/>
              <a:gd name="T20" fmla="*/ 0 w 5580"/>
              <a:gd name="T21" fmla="*/ 2147483647 h 2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80"/>
              <a:gd name="T34" fmla="*/ 0 h 2812"/>
              <a:gd name="T35" fmla="*/ 5580 w 5580"/>
              <a:gd name="T36" fmla="*/ 2812 h 28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80" h="2812">
                <a:moveTo>
                  <a:pt x="0" y="2676"/>
                </a:moveTo>
                <a:lnTo>
                  <a:pt x="0" y="1406"/>
                </a:lnTo>
                <a:lnTo>
                  <a:pt x="1180" y="0"/>
                </a:lnTo>
                <a:lnTo>
                  <a:pt x="5580" y="0"/>
                </a:lnTo>
                <a:lnTo>
                  <a:pt x="5534" y="2404"/>
                </a:lnTo>
                <a:lnTo>
                  <a:pt x="3584" y="2631"/>
                </a:lnTo>
                <a:lnTo>
                  <a:pt x="3266" y="2631"/>
                </a:lnTo>
                <a:lnTo>
                  <a:pt x="2813" y="2812"/>
                </a:lnTo>
                <a:lnTo>
                  <a:pt x="0" y="2812"/>
                </a:lnTo>
                <a:lnTo>
                  <a:pt x="0" y="2586"/>
                </a:lnTo>
                <a:lnTo>
                  <a:pt x="0" y="2540"/>
                </a:lnTo>
              </a:path>
            </a:pathLst>
          </a:custGeom>
          <a:solidFill>
            <a:schemeClr val="bg1">
              <a:alpha val="39999"/>
            </a:schemeClr>
          </a:solidFill>
          <a:ln w="57150">
            <a:solidFill>
              <a:schemeClr val="bg1"/>
            </a:solidFill>
            <a:prstDash val="dash"/>
            <a:round/>
            <a:headEnd/>
            <a:tailEnd/>
          </a:ln>
        </p:spPr>
        <p:txBody>
          <a:bodyPr/>
          <a:lstStyle/>
          <a:p>
            <a:endParaRPr lang="es-ES_tradnl"/>
          </a:p>
        </p:txBody>
      </p:sp>
      <p:sp>
        <p:nvSpPr>
          <p:cNvPr id="536580" name="Oval 4"/>
          <p:cNvSpPr>
            <a:spLocks noChangeArrowheads="1"/>
          </p:cNvSpPr>
          <p:nvPr/>
        </p:nvSpPr>
        <p:spPr bwMode="auto">
          <a:xfrm>
            <a:off x="4343400" y="2286000"/>
            <a:ext cx="4648200" cy="3930650"/>
          </a:xfrm>
          <a:prstGeom prst="ellipse">
            <a:avLst/>
          </a:prstGeom>
          <a:gradFill rotWithShape="1">
            <a:gsLst>
              <a:gs pos="0">
                <a:srgbClr val="FF0000"/>
              </a:gs>
              <a:gs pos="100000">
                <a:srgbClr val="DC0000">
                  <a:alpha val="0"/>
                </a:srgbClr>
              </a:gs>
            </a:gsLst>
            <a:path path="shape">
              <a:fillToRect l="50000" t="50000" r="50000" b="50000"/>
            </a:path>
          </a:gradFill>
          <a:ln w="9525" algn="ctr">
            <a:noFill/>
            <a:round/>
            <a:headEnd/>
            <a:tailEnd/>
          </a:ln>
        </p:spPr>
        <p:txBody>
          <a:bodyPr wrap="none" anchor="ctr"/>
          <a:lstStyle/>
          <a:p>
            <a:endParaRPr lang="es-ES_tradnl"/>
          </a:p>
        </p:txBody>
      </p:sp>
      <p:grpSp>
        <p:nvGrpSpPr>
          <p:cNvPr id="2053" name="Group 5"/>
          <p:cNvGrpSpPr>
            <a:grpSpLocks/>
          </p:cNvGrpSpPr>
          <p:nvPr/>
        </p:nvGrpSpPr>
        <p:grpSpPr bwMode="auto">
          <a:xfrm>
            <a:off x="1216025" y="1228725"/>
            <a:ext cx="2500313" cy="2195513"/>
            <a:chOff x="914" y="1645"/>
            <a:chExt cx="1013" cy="923"/>
          </a:xfrm>
        </p:grpSpPr>
        <p:sp>
          <p:nvSpPr>
            <p:cNvPr id="2066" name="Line 6"/>
            <p:cNvSpPr>
              <a:spLocks noChangeShapeType="1"/>
            </p:cNvSpPr>
            <p:nvPr/>
          </p:nvSpPr>
          <p:spPr bwMode="auto">
            <a:xfrm>
              <a:off x="1746" y="2160"/>
              <a:ext cx="181" cy="0"/>
            </a:xfrm>
            <a:prstGeom prst="line">
              <a:avLst/>
            </a:prstGeom>
            <a:noFill/>
            <a:ln w="9525">
              <a:noFill/>
              <a:round/>
              <a:headEnd/>
              <a:tailEnd type="triangle" w="med" len="med"/>
            </a:ln>
          </p:spPr>
          <p:txBody>
            <a:bodyPr/>
            <a:lstStyle/>
            <a:p>
              <a:endParaRPr lang="es-ES"/>
            </a:p>
          </p:txBody>
        </p:sp>
        <p:sp>
          <p:nvSpPr>
            <p:cNvPr id="2067" name="Line 7"/>
            <p:cNvSpPr>
              <a:spLocks noChangeShapeType="1"/>
            </p:cNvSpPr>
            <p:nvPr/>
          </p:nvSpPr>
          <p:spPr bwMode="auto">
            <a:xfrm flipH="1" flipV="1">
              <a:off x="1458" y="1645"/>
              <a:ext cx="16" cy="197"/>
            </a:xfrm>
            <a:prstGeom prst="line">
              <a:avLst/>
            </a:prstGeom>
            <a:noFill/>
            <a:ln w="9525">
              <a:noFill/>
              <a:round/>
              <a:headEnd/>
              <a:tailEnd type="triangle" w="med" len="med"/>
            </a:ln>
          </p:spPr>
          <p:txBody>
            <a:bodyPr/>
            <a:lstStyle/>
            <a:p>
              <a:endParaRPr lang="es-ES"/>
            </a:p>
          </p:txBody>
        </p:sp>
        <p:sp>
          <p:nvSpPr>
            <p:cNvPr id="2068" name="Line 8"/>
            <p:cNvSpPr>
              <a:spLocks noChangeShapeType="1"/>
            </p:cNvSpPr>
            <p:nvPr/>
          </p:nvSpPr>
          <p:spPr bwMode="auto">
            <a:xfrm>
              <a:off x="1429" y="2387"/>
              <a:ext cx="0" cy="181"/>
            </a:xfrm>
            <a:prstGeom prst="line">
              <a:avLst/>
            </a:prstGeom>
            <a:noFill/>
            <a:ln w="9525">
              <a:noFill/>
              <a:round/>
              <a:headEnd/>
              <a:tailEnd type="triangle" w="med" len="med"/>
            </a:ln>
          </p:spPr>
          <p:txBody>
            <a:bodyPr/>
            <a:lstStyle/>
            <a:p>
              <a:endParaRPr lang="es-ES"/>
            </a:p>
          </p:txBody>
        </p:sp>
        <p:sp>
          <p:nvSpPr>
            <p:cNvPr id="2069" name="Line 9"/>
            <p:cNvSpPr>
              <a:spLocks noChangeShapeType="1"/>
            </p:cNvSpPr>
            <p:nvPr/>
          </p:nvSpPr>
          <p:spPr bwMode="auto">
            <a:xfrm flipV="1">
              <a:off x="1655" y="1775"/>
              <a:ext cx="154" cy="158"/>
            </a:xfrm>
            <a:prstGeom prst="line">
              <a:avLst/>
            </a:prstGeom>
            <a:noFill/>
            <a:ln w="9525">
              <a:noFill/>
              <a:round/>
              <a:headEnd/>
              <a:tailEnd type="triangle" w="med" len="med"/>
            </a:ln>
          </p:spPr>
          <p:txBody>
            <a:bodyPr/>
            <a:lstStyle/>
            <a:p>
              <a:endParaRPr lang="es-ES"/>
            </a:p>
          </p:txBody>
        </p:sp>
        <p:sp>
          <p:nvSpPr>
            <p:cNvPr id="2070" name="Line 10"/>
            <p:cNvSpPr>
              <a:spLocks noChangeShapeType="1"/>
            </p:cNvSpPr>
            <p:nvPr/>
          </p:nvSpPr>
          <p:spPr bwMode="auto">
            <a:xfrm flipH="1">
              <a:off x="1111" y="2342"/>
              <a:ext cx="90" cy="136"/>
            </a:xfrm>
            <a:prstGeom prst="line">
              <a:avLst/>
            </a:prstGeom>
            <a:noFill/>
            <a:ln w="9525">
              <a:noFill/>
              <a:round/>
              <a:headEnd/>
              <a:tailEnd type="triangle" w="med" len="med"/>
            </a:ln>
          </p:spPr>
          <p:txBody>
            <a:bodyPr/>
            <a:lstStyle/>
            <a:p>
              <a:endParaRPr lang="es-ES"/>
            </a:p>
          </p:txBody>
        </p:sp>
        <p:sp>
          <p:nvSpPr>
            <p:cNvPr id="2071" name="Line 11"/>
            <p:cNvSpPr>
              <a:spLocks noChangeShapeType="1"/>
            </p:cNvSpPr>
            <p:nvPr/>
          </p:nvSpPr>
          <p:spPr bwMode="auto">
            <a:xfrm flipH="1" flipV="1">
              <a:off x="1079" y="1770"/>
              <a:ext cx="136" cy="136"/>
            </a:xfrm>
            <a:prstGeom prst="line">
              <a:avLst/>
            </a:prstGeom>
            <a:noFill/>
            <a:ln w="9525">
              <a:noFill/>
              <a:round/>
              <a:headEnd/>
              <a:tailEnd type="triangle" w="med" len="med"/>
            </a:ln>
          </p:spPr>
          <p:txBody>
            <a:bodyPr/>
            <a:lstStyle/>
            <a:p>
              <a:endParaRPr lang="es-ES"/>
            </a:p>
          </p:txBody>
        </p:sp>
        <p:sp>
          <p:nvSpPr>
            <p:cNvPr id="2072" name="Line 12"/>
            <p:cNvSpPr>
              <a:spLocks noChangeShapeType="1"/>
            </p:cNvSpPr>
            <p:nvPr/>
          </p:nvSpPr>
          <p:spPr bwMode="auto">
            <a:xfrm>
              <a:off x="1655" y="2341"/>
              <a:ext cx="136" cy="137"/>
            </a:xfrm>
            <a:prstGeom prst="line">
              <a:avLst/>
            </a:prstGeom>
            <a:noFill/>
            <a:ln w="9525">
              <a:noFill/>
              <a:round/>
              <a:headEnd/>
              <a:tailEnd type="triangle" w="med" len="med"/>
            </a:ln>
          </p:spPr>
          <p:txBody>
            <a:bodyPr/>
            <a:lstStyle/>
            <a:p>
              <a:endParaRPr lang="es-ES"/>
            </a:p>
          </p:txBody>
        </p:sp>
        <p:sp>
          <p:nvSpPr>
            <p:cNvPr id="2073" name="Line 13"/>
            <p:cNvSpPr>
              <a:spLocks noChangeShapeType="1"/>
            </p:cNvSpPr>
            <p:nvPr/>
          </p:nvSpPr>
          <p:spPr bwMode="auto">
            <a:xfrm flipH="1">
              <a:off x="914" y="2120"/>
              <a:ext cx="181" cy="1"/>
            </a:xfrm>
            <a:prstGeom prst="line">
              <a:avLst/>
            </a:prstGeom>
            <a:noFill/>
            <a:ln w="9525">
              <a:noFill/>
              <a:round/>
              <a:headEnd/>
              <a:tailEnd type="triangle" w="med" len="med"/>
            </a:ln>
          </p:spPr>
          <p:txBody>
            <a:bodyPr/>
            <a:lstStyle/>
            <a:p>
              <a:endParaRPr lang="es-ES"/>
            </a:p>
          </p:txBody>
        </p:sp>
      </p:grpSp>
      <p:sp>
        <p:nvSpPr>
          <p:cNvPr id="536590" name="Oval 14"/>
          <p:cNvSpPr>
            <a:spLocks noChangeArrowheads="1"/>
          </p:cNvSpPr>
          <p:nvPr/>
        </p:nvSpPr>
        <p:spPr bwMode="auto">
          <a:xfrm>
            <a:off x="255588" y="609600"/>
            <a:ext cx="4087812" cy="3638550"/>
          </a:xfrm>
          <a:prstGeom prst="ellipse">
            <a:avLst/>
          </a:prstGeom>
          <a:gradFill rotWithShape="1">
            <a:gsLst>
              <a:gs pos="0">
                <a:srgbClr val="3181B4"/>
              </a:gs>
              <a:gs pos="100000">
                <a:srgbClr val="2A6F9B">
                  <a:alpha val="0"/>
                </a:srgbClr>
              </a:gs>
            </a:gsLst>
            <a:path path="shape">
              <a:fillToRect l="50000" t="50000" r="50000" b="50000"/>
            </a:path>
          </a:gradFill>
          <a:ln w="9525" algn="ctr">
            <a:noFill/>
            <a:round/>
            <a:headEnd/>
            <a:tailEnd/>
          </a:ln>
        </p:spPr>
        <p:txBody>
          <a:bodyPr wrap="none" anchor="ctr"/>
          <a:lstStyle/>
          <a:p>
            <a:endParaRPr lang="es-ES_tradnl"/>
          </a:p>
        </p:txBody>
      </p:sp>
      <p:sp>
        <p:nvSpPr>
          <p:cNvPr id="536591" name="Oval 15"/>
          <p:cNvSpPr>
            <a:spLocks noChangeArrowheads="1"/>
          </p:cNvSpPr>
          <p:nvPr/>
        </p:nvSpPr>
        <p:spPr bwMode="auto">
          <a:xfrm>
            <a:off x="1447800" y="1600200"/>
            <a:ext cx="4524375" cy="4075113"/>
          </a:xfrm>
          <a:prstGeom prst="ellipse">
            <a:avLst/>
          </a:prstGeom>
          <a:gradFill rotWithShape="1">
            <a:gsLst>
              <a:gs pos="0">
                <a:srgbClr val="FF9933"/>
              </a:gs>
              <a:gs pos="100000">
                <a:srgbClr val="DCB000">
                  <a:alpha val="0"/>
                </a:srgbClr>
              </a:gs>
            </a:gsLst>
            <a:path path="shape">
              <a:fillToRect l="50000" t="50000" r="50000" b="50000"/>
            </a:path>
          </a:gradFill>
          <a:ln w="9525" algn="ctr">
            <a:noFill/>
            <a:round/>
            <a:headEnd/>
            <a:tailEnd/>
          </a:ln>
        </p:spPr>
        <p:txBody>
          <a:bodyPr wrap="none" anchor="ctr"/>
          <a:lstStyle/>
          <a:p>
            <a:endParaRPr lang="es-ES_tradnl"/>
          </a:p>
        </p:txBody>
      </p:sp>
      <p:sp>
        <p:nvSpPr>
          <p:cNvPr id="536593" name="Oval 17"/>
          <p:cNvSpPr>
            <a:spLocks noChangeArrowheads="1"/>
          </p:cNvSpPr>
          <p:nvPr/>
        </p:nvSpPr>
        <p:spPr bwMode="auto">
          <a:xfrm>
            <a:off x="3200400" y="304800"/>
            <a:ext cx="4087813" cy="3638550"/>
          </a:xfrm>
          <a:prstGeom prst="ellipse">
            <a:avLst/>
          </a:prstGeom>
          <a:gradFill rotWithShape="1">
            <a:gsLst>
              <a:gs pos="0">
                <a:srgbClr val="009900"/>
              </a:gs>
              <a:gs pos="100000">
                <a:srgbClr val="008400">
                  <a:alpha val="0"/>
                </a:srgbClr>
              </a:gs>
            </a:gsLst>
            <a:path path="shape">
              <a:fillToRect l="50000" t="50000" r="50000" b="50000"/>
            </a:path>
          </a:gradFill>
          <a:ln w="9525" algn="ctr">
            <a:noFill/>
            <a:round/>
            <a:headEnd/>
            <a:tailEnd/>
          </a:ln>
        </p:spPr>
        <p:txBody>
          <a:bodyPr wrap="none" anchor="ctr"/>
          <a:lstStyle/>
          <a:p>
            <a:endParaRPr lang="es-ES_tradnl"/>
          </a:p>
        </p:txBody>
      </p:sp>
      <p:sp>
        <p:nvSpPr>
          <p:cNvPr id="2057" name="Text Box 2"/>
          <p:cNvSpPr txBox="1">
            <a:spLocks noChangeArrowheads="1"/>
          </p:cNvSpPr>
          <p:nvPr/>
        </p:nvSpPr>
        <p:spPr bwMode="auto">
          <a:xfrm>
            <a:off x="609600" y="592138"/>
            <a:ext cx="7848600" cy="369332"/>
          </a:xfrm>
          <a:prstGeom prst="rect">
            <a:avLst/>
          </a:prstGeom>
          <a:noFill/>
          <a:ln w="9525">
            <a:noFill/>
            <a:miter lim="800000"/>
            <a:headEnd/>
            <a:tailEnd/>
          </a:ln>
        </p:spPr>
        <p:txBody>
          <a:bodyPr>
            <a:spAutoFit/>
          </a:bodyPr>
          <a:lstStyle/>
          <a:p>
            <a:r>
              <a:rPr lang="es-ES" altLang="zh-CN" dirty="0" err="1" smtClean="0">
                <a:latin typeface="Arial Unicode MS" pitchFamily="34" charset="-128"/>
                <a:ea typeface="宋体" pitchFamily="2" charset="-122"/>
              </a:rPr>
              <a:t>Structuring</a:t>
            </a:r>
            <a:r>
              <a:rPr lang="es-ES" altLang="zh-CN" dirty="0" smtClean="0">
                <a:latin typeface="Arial Unicode MS" pitchFamily="34" charset="-128"/>
                <a:ea typeface="宋体" pitchFamily="2" charset="-122"/>
              </a:rPr>
              <a:t> of 22</a:t>
            </a:r>
            <a:r>
              <a:rPr lang="es-ES" altLang="zh-CN" dirty="0">
                <a:latin typeface="Arial Unicode MS" pitchFamily="34" charset="-128"/>
                <a:ea typeface="宋体" pitchFamily="2" charset="-122"/>
              </a:rPr>
              <a:t>@ </a:t>
            </a:r>
            <a:r>
              <a:rPr lang="es-ES" altLang="zh-CN" dirty="0" err="1">
                <a:latin typeface="Arial Unicode MS" pitchFamily="34" charset="-128"/>
                <a:ea typeface="宋体" pitchFamily="2" charset="-122"/>
              </a:rPr>
              <a:t>Spaces</a:t>
            </a:r>
            <a:r>
              <a:rPr lang="es-ES" altLang="zh-CN" dirty="0">
                <a:latin typeface="Arial Unicode MS" pitchFamily="34" charset="-128"/>
                <a:ea typeface="宋体" pitchFamily="2" charset="-122"/>
              </a:rPr>
              <a:t>. </a:t>
            </a:r>
            <a:r>
              <a:rPr lang="es-ES" altLang="zh-CN" dirty="0" err="1">
                <a:latin typeface="Arial Unicode MS" pitchFamily="34" charset="-128"/>
                <a:ea typeface="宋体" pitchFamily="2" charset="-122"/>
              </a:rPr>
              <a:t>Engines</a:t>
            </a:r>
            <a:r>
              <a:rPr lang="es-ES" altLang="zh-CN" dirty="0">
                <a:latin typeface="Arial Unicode MS" pitchFamily="34" charset="-128"/>
                <a:ea typeface="宋体" pitchFamily="2" charset="-122"/>
              </a:rPr>
              <a:t> of </a:t>
            </a:r>
            <a:r>
              <a:rPr lang="es-ES" altLang="zh-CN" dirty="0" err="1">
                <a:latin typeface="Arial Unicode MS" pitchFamily="34" charset="-128"/>
                <a:ea typeface="宋体" pitchFamily="2" charset="-122"/>
              </a:rPr>
              <a:t>transformation</a:t>
            </a:r>
            <a:endParaRPr lang="es-ES" altLang="zh-CN" b="1" dirty="0">
              <a:solidFill>
                <a:schemeClr val="accent1"/>
              </a:solidFill>
              <a:ea typeface="宋体" pitchFamily="2" charset="-122"/>
            </a:endParaRPr>
          </a:p>
        </p:txBody>
      </p:sp>
      <p:pic>
        <p:nvPicPr>
          <p:cNvPr id="2058" name="Picture 25" descr="boca1"/>
          <p:cNvPicPr>
            <a:picLocks noChangeAspect="1" noChangeArrowheads="1"/>
          </p:cNvPicPr>
          <p:nvPr/>
        </p:nvPicPr>
        <p:blipFill>
          <a:blip r:embed="rId5" cstate="print"/>
          <a:srcRect/>
          <a:stretch>
            <a:fillRect/>
          </a:stretch>
        </p:blipFill>
        <p:spPr bwMode="auto">
          <a:xfrm>
            <a:off x="1524000" y="2209800"/>
            <a:ext cx="1196975" cy="812800"/>
          </a:xfrm>
          <a:prstGeom prst="rect">
            <a:avLst/>
          </a:prstGeom>
          <a:noFill/>
          <a:ln w="9525">
            <a:noFill/>
            <a:miter lim="800000"/>
            <a:headEnd/>
            <a:tailEnd/>
          </a:ln>
        </p:spPr>
      </p:pic>
      <p:pic>
        <p:nvPicPr>
          <p:cNvPr id="2059" name="Picture 26" descr="boca2"/>
          <p:cNvPicPr>
            <a:picLocks noChangeAspect="1" noChangeArrowheads="1"/>
          </p:cNvPicPr>
          <p:nvPr/>
        </p:nvPicPr>
        <p:blipFill>
          <a:blip r:embed="rId6" cstate="print"/>
          <a:srcRect/>
          <a:stretch>
            <a:fillRect/>
          </a:stretch>
        </p:blipFill>
        <p:spPr bwMode="auto">
          <a:xfrm>
            <a:off x="6172200" y="4038600"/>
            <a:ext cx="1079500" cy="812800"/>
          </a:xfrm>
          <a:prstGeom prst="rect">
            <a:avLst/>
          </a:prstGeom>
          <a:noFill/>
          <a:ln w="9525">
            <a:noFill/>
            <a:miter lim="800000"/>
            <a:headEnd/>
            <a:tailEnd/>
          </a:ln>
        </p:spPr>
      </p:pic>
      <p:pic>
        <p:nvPicPr>
          <p:cNvPr id="2060" name="Picture 27" descr="boca3"/>
          <p:cNvPicPr>
            <a:picLocks noChangeAspect="1" noChangeArrowheads="1"/>
          </p:cNvPicPr>
          <p:nvPr/>
        </p:nvPicPr>
        <p:blipFill>
          <a:blip r:embed="rId7" cstate="print"/>
          <a:srcRect/>
          <a:stretch>
            <a:fillRect/>
          </a:stretch>
        </p:blipFill>
        <p:spPr bwMode="auto">
          <a:xfrm>
            <a:off x="4703763" y="1778000"/>
            <a:ext cx="1087437" cy="812800"/>
          </a:xfrm>
          <a:prstGeom prst="rect">
            <a:avLst/>
          </a:prstGeom>
          <a:noFill/>
          <a:ln w="9525">
            <a:noFill/>
            <a:miter lim="800000"/>
            <a:headEnd/>
            <a:tailEnd/>
          </a:ln>
        </p:spPr>
      </p:pic>
      <p:pic>
        <p:nvPicPr>
          <p:cNvPr id="2061" name="Picture 28" descr="boca4"/>
          <p:cNvPicPr>
            <a:picLocks noChangeAspect="1" noChangeArrowheads="1"/>
          </p:cNvPicPr>
          <p:nvPr/>
        </p:nvPicPr>
        <p:blipFill>
          <a:blip r:embed="rId8" cstate="print"/>
          <a:srcRect/>
          <a:stretch>
            <a:fillRect/>
          </a:stretch>
        </p:blipFill>
        <p:spPr bwMode="auto">
          <a:xfrm>
            <a:off x="3116263" y="3241675"/>
            <a:ext cx="1089025" cy="812800"/>
          </a:xfrm>
          <a:prstGeom prst="rect">
            <a:avLst/>
          </a:prstGeom>
          <a:noFill/>
          <a:ln w="9525">
            <a:noFill/>
            <a:miter lim="800000"/>
            <a:headEnd/>
            <a:tailEnd/>
          </a:ln>
        </p:spPr>
      </p:pic>
      <p:sp>
        <p:nvSpPr>
          <p:cNvPr id="2062" name="Text Box 2"/>
          <p:cNvSpPr txBox="1">
            <a:spLocks noChangeArrowheads="1"/>
          </p:cNvSpPr>
          <p:nvPr/>
        </p:nvSpPr>
        <p:spPr bwMode="auto">
          <a:xfrm>
            <a:off x="1752600" y="2336800"/>
            <a:ext cx="838200" cy="307975"/>
          </a:xfrm>
          <a:prstGeom prst="rect">
            <a:avLst/>
          </a:prstGeom>
          <a:noFill/>
          <a:ln w="9525">
            <a:noFill/>
            <a:miter lim="800000"/>
            <a:headEnd/>
            <a:tailEnd/>
          </a:ln>
        </p:spPr>
        <p:txBody>
          <a:bodyPr>
            <a:spAutoFit/>
          </a:bodyPr>
          <a:lstStyle/>
          <a:p>
            <a:r>
              <a:rPr lang="es-ES" altLang="zh-CN" sz="1400" b="1">
                <a:solidFill>
                  <a:schemeClr val="bg1"/>
                </a:solidFill>
                <a:latin typeface="Arial Unicode MS" pitchFamily="34" charset="-128"/>
                <a:ea typeface="宋体" pitchFamily="2" charset="-122"/>
              </a:rPr>
              <a:t>Media</a:t>
            </a:r>
            <a:endParaRPr lang="es-ES" altLang="zh-CN" sz="1400" b="1">
              <a:solidFill>
                <a:schemeClr val="bg1"/>
              </a:solidFill>
              <a:ea typeface="宋体" pitchFamily="2" charset="-122"/>
            </a:endParaRPr>
          </a:p>
        </p:txBody>
      </p:sp>
      <p:sp>
        <p:nvSpPr>
          <p:cNvPr id="2063" name="Text Box 2"/>
          <p:cNvSpPr txBox="1">
            <a:spLocks noChangeArrowheads="1"/>
          </p:cNvSpPr>
          <p:nvPr/>
        </p:nvSpPr>
        <p:spPr bwMode="auto">
          <a:xfrm>
            <a:off x="4800600" y="1905000"/>
            <a:ext cx="1066800" cy="307975"/>
          </a:xfrm>
          <a:prstGeom prst="rect">
            <a:avLst/>
          </a:prstGeom>
          <a:noFill/>
          <a:ln w="9525">
            <a:noFill/>
            <a:miter lim="800000"/>
            <a:headEnd/>
            <a:tailEnd/>
          </a:ln>
        </p:spPr>
        <p:txBody>
          <a:bodyPr>
            <a:spAutoFit/>
          </a:bodyPr>
          <a:lstStyle/>
          <a:p>
            <a:r>
              <a:rPr lang="es-ES" altLang="zh-CN" sz="1400" b="1">
                <a:solidFill>
                  <a:schemeClr val="bg1"/>
                </a:solidFill>
                <a:latin typeface="Arial Unicode MS" pitchFamily="34" charset="-128"/>
                <a:ea typeface="宋体" pitchFamily="2" charset="-122"/>
              </a:rPr>
              <a:t>MedTech</a:t>
            </a:r>
            <a:endParaRPr lang="es-ES" altLang="zh-CN" sz="1400" b="1">
              <a:solidFill>
                <a:schemeClr val="bg1"/>
              </a:solidFill>
              <a:ea typeface="宋体" pitchFamily="2" charset="-122"/>
            </a:endParaRPr>
          </a:p>
        </p:txBody>
      </p:sp>
      <p:sp>
        <p:nvSpPr>
          <p:cNvPr id="2064" name="Text Box 2"/>
          <p:cNvSpPr txBox="1">
            <a:spLocks noChangeArrowheads="1"/>
          </p:cNvSpPr>
          <p:nvPr/>
        </p:nvSpPr>
        <p:spPr bwMode="auto">
          <a:xfrm>
            <a:off x="3408363" y="3384550"/>
            <a:ext cx="609600" cy="307975"/>
          </a:xfrm>
          <a:prstGeom prst="rect">
            <a:avLst/>
          </a:prstGeom>
          <a:noFill/>
          <a:ln w="9525">
            <a:noFill/>
            <a:miter lim="800000"/>
            <a:headEnd/>
            <a:tailEnd/>
          </a:ln>
        </p:spPr>
        <p:txBody>
          <a:bodyPr>
            <a:spAutoFit/>
          </a:bodyPr>
          <a:lstStyle/>
          <a:p>
            <a:r>
              <a:rPr lang="es-ES" altLang="zh-CN" sz="1400" b="1">
                <a:solidFill>
                  <a:schemeClr val="bg1"/>
                </a:solidFill>
                <a:latin typeface="Arial Unicode MS" pitchFamily="34" charset="-128"/>
                <a:ea typeface="宋体" pitchFamily="2" charset="-122"/>
              </a:rPr>
              <a:t>ICT</a:t>
            </a:r>
            <a:endParaRPr lang="es-ES" altLang="zh-CN" sz="1400" b="1">
              <a:solidFill>
                <a:schemeClr val="bg1"/>
              </a:solidFill>
              <a:ea typeface="宋体" pitchFamily="2" charset="-122"/>
            </a:endParaRPr>
          </a:p>
        </p:txBody>
      </p:sp>
      <p:sp>
        <p:nvSpPr>
          <p:cNvPr id="2065" name="Text Box 2"/>
          <p:cNvSpPr txBox="1">
            <a:spLocks noChangeArrowheads="1"/>
          </p:cNvSpPr>
          <p:nvPr/>
        </p:nvSpPr>
        <p:spPr bwMode="auto">
          <a:xfrm>
            <a:off x="6305550" y="4151313"/>
            <a:ext cx="914400" cy="307975"/>
          </a:xfrm>
          <a:prstGeom prst="rect">
            <a:avLst/>
          </a:prstGeom>
          <a:noFill/>
          <a:ln w="9525">
            <a:noFill/>
            <a:miter lim="800000"/>
            <a:headEnd/>
            <a:tailEnd/>
          </a:ln>
        </p:spPr>
        <p:txBody>
          <a:bodyPr>
            <a:spAutoFit/>
          </a:bodyPr>
          <a:lstStyle/>
          <a:p>
            <a:r>
              <a:rPr lang="es-ES" altLang="zh-CN" sz="1400" b="1">
                <a:solidFill>
                  <a:schemeClr val="bg1"/>
                </a:solidFill>
                <a:latin typeface="Arial Unicode MS" pitchFamily="34" charset="-128"/>
                <a:ea typeface="宋体" pitchFamily="2" charset="-122"/>
              </a:rPr>
              <a:t>Energy</a:t>
            </a:r>
            <a:endParaRPr lang="es-ES" altLang="zh-CN" sz="1400" b="1">
              <a:solidFill>
                <a:schemeClr val="bg1"/>
              </a:solidFill>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6579"/>
                                        </p:tgtEl>
                                        <p:attrNameLst>
                                          <p:attrName>style.visibility</p:attrName>
                                        </p:attrNameLst>
                                      </p:cBhvr>
                                      <p:to>
                                        <p:strVal val="visible"/>
                                      </p:to>
                                    </p:set>
                                    <p:anim calcmode="lin" valueType="num">
                                      <p:cBhvr>
                                        <p:cTn id="7" dur="1000" fill="hold"/>
                                        <p:tgtEl>
                                          <p:spTgt spid="536579"/>
                                        </p:tgtEl>
                                        <p:attrNameLst>
                                          <p:attrName>ppt_w</p:attrName>
                                        </p:attrNameLst>
                                      </p:cBhvr>
                                      <p:tavLst>
                                        <p:tav tm="0">
                                          <p:val>
                                            <p:fltVal val="0"/>
                                          </p:val>
                                        </p:tav>
                                        <p:tav tm="100000">
                                          <p:val>
                                            <p:strVal val="#ppt_w"/>
                                          </p:val>
                                        </p:tav>
                                      </p:tavLst>
                                    </p:anim>
                                    <p:anim calcmode="lin" valueType="num">
                                      <p:cBhvr>
                                        <p:cTn id="8" dur="1000" fill="hold"/>
                                        <p:tgtEl>
                                          <p:spTgt spid="536579"/>
                                        </p:tgtEl>
                                        <p:attrNameLst>
                                          <p:attrName>ppt_h</p:attrName>
                                        </p:attrNameLst>
                                      </p:cBhvr>
                                      <p:tavLst>
                                        <p:tav tm="0">
                                          <p:val>
                                            <p:fltVal val="0"/>
                                          </p:val>
                                        </p:tav>
                                        <p:tav tm="100000">
                                          <p:val>
                                            <p:strVal val="#ppt_h"/>
                                          </p:val>
                                        </p:tav>
                                      </p:tavLst>
                                    </p:anim>
                                    <p:animEffect transition="in" filter="fade">
                                      <p:cBhvr>
                                        <p:cTn id="9" dur="1000"/>
                                        <p:tgtEl>
                                          <p:spTgt spid="53657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36580"/>
                                        </p:tgtEl>
                                        <p:attrNameLst>
                                          <p:attrName>style.visibility</p:attrName>
                                        </p:attrNameLst>
                                      </p:cBhvr>
                                      <p:to>
                                        <p:strVal val="visible"/>
                                      </p:to>
                                    </p:set>
                                    <p:anim calcmode="lin" valueType="num">
                                      <p:cBhvr>
                                        <p:cTn id="14" dur="500" fill="hold"/>
                                        <p:tgtEl>
                                          <p:spTgt spid="536580"/>
                                        </p:tgtEl>
                                        <p:attrNameLst>
                                          <p:attrName>ppt_w</p:attrName>
                                        </p:attrNameLst>
                                      </p:cBhvr>
                                      <p:tavLst>
                                        <p:tav tm="0">
                                          <p:val>
                                            <p:fltVal val="0"/>
                                          </p:val>
                                        </p:tav>
                                        <p:tav tm="100000">
                                          <p:val>
                                            <p:strVal val="#ppt_w"/>
                                          </p:val>
                                        </p:tav>
                                      </p:tavLst>
                                    </p:anim>
                                    <p:anim calcmode="lin" valueType="num">
                                      <p:cBhvr>
                                        <p:cTn id="15" dur="500" fill="hold"/>
                                        <p:tgtEl>
                                          <p:spTgt spid="536580"/>
                                        </p:tgtEl>
                                        <p:attrNameLst>
                                          <p:attrName>ppt_h</p:attrName>
                                        </p:attrNameLst>
                                      </p:cBhvr>
                                      <p:tavLst>
                                        <p:tav tm="0">
                                          <p:val>
                                            <p:fltVal val="0"/>
                                          </p:val>
                                        </p:tav>
                                        <p:tav tm="100000">
                                          <p:val>
                                            <p:strVal val="#ppt_h"/>
                                          </p:val>
                                        </p:tav>
                                      </p:tavLst>
                                    </p:anim>
                                    <p:animEffect transition="in" filter="fade">
                                      <p:cBhvr>
                                        <p:cTn id="16" dur="500"/>
                                        <p:tgtEl>
                                          <p:spTgt spid="53658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36590"/>
                                        </p:tgtEl>
                                        <p:attrNameLst>
                                          <p:attrName>style.visibility</p:attrName>
                                        </p:attrNameLst>
                                      </p:cBhvr>
                                      <p:to>
                                        <p:strVal val="visible"/>
                                      </p:to>
                                    </p:set>
                                    <p:anim calcmode="lin" valueType="num">
                                      <p:cBhvr>
                                        <p:cTn id="21" dur="500" fill="hold"/>
                                        <p:tgtEl>
                                          <p:spTgt spid="536590"/>
                                        </p:tgtEl>
                                        <p:attrNameLst>
                                          <p:attrName>ppt_w</p:attrName>
                                        </p:attrNameLst>
                                      </p:cBhvr>
                                      <p:tavLst>
                                        <p:tav tm="0">
                                          <p:val>
                                            <p:fltVal val="0"/>
                                          </p:val>
                                        </p:tav>
                                        <p:tav tm="100000">
                                          <p:val>
                                            <p:strVal val="#ppt_w"/>
                                          </p:val>
                                        </p:tav>
                                      </p:tavLst>
                                    </p:anim>
                                    <p:anim calcmode="lin" valueType="num">
                                      <p:cBhvr>
                                        <p:cTn id="22" dur="500" fill="hold"/>
                                        <p:tgtEl>
                                          <p:spTgt spid="536590"/>
                                        </p:tgtEl>
                                        <p:attrNameLst>
                                          <p:attrName>ppt_h</p:attrName>
                                        </p:attrNameLst>
                                      </p:cBhvr>
                                      <p:tavLst>
                                        <p:tav tm="0">
                                          <p:val>
                                            <p:fltVal val="0"/>
                                          </p:val>
                                        </p:tav>
                                        <p:tav tm="100000">
                                          <p:val>
                                            <p:strVal val="#ppt_h"/>
                                          </p:val>
                                        </p:tav>
                                      </p:tavLst>
                                    </p:anim>
                                    <p:animEffect transition="in" filter="fade">
                                      <p:cBhvr>
                                        <p:cTn id="23" dur="500"/>
                                        <p:tgtEl>
                                          <p:spTgt spid="53659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36591"/>
                                        </p:tgtEl>
                                        <p:attrNameLst>
                                          <p:attrName>style.visibility</p:attrName>
                                        </p:attrNameLst>
                                      </p:cBhvr>
                                      <p:to>
                                        <p:strVal val="visible"/>
                                      </p:to>
                                    </p:set>
                                    <p:anim calcmode="lin" valueType="num">
                                      <p:cBhvr>
                                        <p:cTn id="28" dur="500" fill="hold"/>
                                        <p:tgtEl>
                                          <p:spTgt spid="536591"/>
                                        </p:tgtEl>
                                        <p:attrNameLst>
                                          <p:attrName>ppt_w</p:attrName>
                                        </p:attrNameLst>
                                      </p:cBhvr>
                                      <p:tavLst>
                                        <p:tav tm="0">
                                          <p:val>
                                            <p:fltVal val="0"/>
                                          </p:val>
                                        </p:tav>
                                        <p:tav tm="100000">
                                          <p:val>
                                            <p:strVal val="#ppt_w"/>
                                          </p:val>
                                        </p:tav>
                                      </p:tavLst>
                                    </p:anim>
                                    <p:anim calcmode="lin" valueType="num">
                                      <p:cBhvr>
                                        <p:cTn id="29" dur="500" fill="hold"/>
                                        <p:tgtEl>
                                          <p:spTgt spid="536591"/>
                                        </p:tgtEl>
                                        <p:attrNameLst>
                                          <p:attrName>ppt_h</p:attrName>
                                        </p:attrNameLst>
                                      </p:cBhvr>
                                      <p:tavLst>
                                        <p:tav tm="0">
                                          <p:val>
                                            <p:fltVal val="0"/>
                                          </p:val>
                                        </p:tav>
                                        <p:tav tm="100000">
                                          <p:val>
                                            <p:strVal val="#ppt_h"/>
                                          </p:val>
                                        </p:tav>
                                      </p:tavLst>
                                    </p:anim>
                                    <p:animEffect transition="in" filter="fade">
                                      <p:cBhvr>
                                        <p:cTn id="30" dur="500"/>
                                        <p:tgtEl>
                                          <p:spTgt spid="53659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536593"/>
                                        </p:tgtEl>
                                        <p:attrNameLst>
                                          <p:attrName>style.visibility</p:attrName>
                                        </p:attrNameLst>
                                      </p:cBhvr>
                                      <p:to>
                                        <p:strVal val="visible"/>
                                      </p:to>
                                    </p:set>
                                    <p:anim calcmode="lin" valueType="num">
                                      <p:cBhvr>
                                        <p:cTn id="35" dur="500" fill="hold"/>
                                        <p:tgtEl>
                                          <p:spTgt spid="536593"/>
                                        </p:tgtEl>
                                        <p:attrNameLst>
                                          <p:attrName>ppt_w</p:attrName>
                                        </p:attrNameLst>
                                      </p:cBhvr>
                                      <p:tavLst>
                                        <p:tav tm="0">
                                          <p:val>
                                            <p:fltVal val="0"/>
                                          </p:val>
                                        </p:tav>
                                        <p:tav tm="100000">
                                          <p:val>
                                            <p:strVal val="#ppt_w"/>
                                          </p:val>
                                        </p:tav>
                                      </p:tavLst>
                                    </p:anim>
                                    <p:anim calcmode="lin" valueType="num">
                                      <p:cBhvr>
                                        <p:cTn id="36" dur="500" fill="hold"/>
                                        <p:tgtEl>
                                          <p:spTgt spid="536593"/>
                                        </p:tgtEl>
                                        <p:attrNameLst>
                                          <p:attrName>ppt_h</p:attrName>
                                        </p:attrNameLst>
                                      </p:cBhvr>
                                      <p:tavLst>
                                        <p:tav tm="0">
                                          <p:val>
                                            <p:fltVal val="0"/>
                                          </p:val>
                                        </p:tav>
                                        <p:tav tm="100000">
                                          <p:val>
                                            <p:strVal val="#ppt_h"/>
                                          </p:val>
                                        </p:tav>
                                      </p:tavLst>
                                    </p:anim>
                                    <p:animEffect transition="in" filter="fade">
                                      <p:cBhvr>
                                        <p:cTn id="37" dur="500"/>
                                        <p:tgtEl>
                                          <p:spTgt spid="536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79" grpId="0" animBg="1"/>
      <p:bldP spid="536580" grpId="0" animBg="1"/>
      <p:bldP spid="536590" grpId="0" animBg="1"/>
      <p:bldP spid="536591" grpId="0" animBg="1"/>
      <p:bldP spid="53659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14 Imagen" descr="upf.jpg"/>
          <p:cNvPicPr>
            <a:picLocks noChangeAspect="1"/>
          </p:cNvPicPr>
          <p:nvPr/>
        </p:nvPicPr>
        <p:blipFill>
          <a:blip r:embed="rId3" cstate="print"/>
          <a:srcRect/>
          <a:stretch>
            <a:fillRect/>
          </a:stretch>
        </p:blipFill>
        <p:spPr bwMode="auto">
          <a:xfrm>
            <a:off x="2770188" y="2514600"/>
            <a:ext cx="5667375" cy="3940175"/>
          </a:xfrm>
          <a:prstGeom prst="rect">
            <a:avLst/>
          </a:prstGeom>
          <a:noFill/>
          <a:ln w="9525">
            <a:noFill/>
            <a:miter lim="800000"/>
            <a:headEnd/>
            <a:tailEnd/>
          </a:ln>
        </p:spPr>
      </p:pic>
      <p:sp>
        <p:nvSpPr>
          <p:cNvPr id="21509" name="Rectangle 5"/>
          <p:cNvSpPr>
            <a:spLocks noChangeArrowheads="1"/>
          </p:cNvSpPr>
          <p:nvPr/>
        </p:nvSpPr>
        <p:spPr bwMode="auto">
          <a:xfrm>
            <a:off x="2770188" y="2514600"/>
            <a:ext cx="5668962" cy="3940175"/>
          </a:xfrm>
          <a:prstGeom prst="rect">
            <a:avLst/>
          </a:prstGeom>
          <a:solidFill>
            <a:schemeClr val="bg1"/>
          </a:solidFill>
          <a:ln w="9525" algn="ctr">
            <a:noFill/>
            <a:miter lim="800000"/>
            <a:headEnd/>
            <a:tailEnd/>
          </a:ln>
        </p:spPr>
        <p:txBody>
          <a:bodyPr wrap="none" anchor="ctr"/>
          <a:lstStyle/>
          <a:p>
            <a:r>
              <a:rPr lang="es-ES_tradnl"/>
              <a:t>        </a:t>
            </a:r>
          </a:p>
        </p:txBody>
      </p:sp>
      <p:sp>
        <p:nvSpPr>
          <p:cNvPr id="37892"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Media: Barcelona Media Park</a:t>
            </a:r>
            <a:endParaRPr lang="es-ES" altLang="zh-CN" b="1">
              <a:solidFill>
                <a:schemeClr val="accent1"/>
              </a:solidFill>
              <a:ea typeface="宋体" pitchFamily="2" charset="-122"/>
            </a:endParaRPr>
          </a:p>
        </p:txBody>
      </p:sp>
      <p:pic>
        <p:nvPicPr>
          <p:cNvPr id="37893" name="Picture 10" descr="Media"/>
          <p:cNvPicPr>
            <a:picLocks noChangeAspect="1" noChangeArrowheads="1"/>
          </p:cNvPicPr>
          <p:nvPr/>
        </p:nvPicPr>
        <p:blipFill>
          <a:blip r:embed="rId4" cstate="print"/>
          <a:srcRect/>
          <a:stretch>
            <a:fillRect/>
          </a:stretch>
        </p:blipFill>
        <p:spPr bwMode="auto">
          <a:xfrm>
            <a:off x="198438" y="3352800"/>
            <a:ext cx="2544762" cy="2593975"/>
          </a:xfrm>
          <a:prstGeom prst="rect">
            <a:avLst/>
          </a:prstGeom>
          <a:noFill/>
          <a:ln w="9525">
            <a:noFill/>
            <a:miter lim="800000"/>
            <a:headEnd/>
            <a:tailEnd/>
          </a:ln>
        </p:spPr>
      </p:pic>
      <p:sp>
        <p:nvSpPr>
          <p:cNvPr id="17424" name="Rectangle 6"/>
          <p:cNvSpPr>
            <a:spLocks noChangeArrowheads="1"/>
          </p:cNvSpPr>
          <p:nvPr/>
        </p:nvSpPr>
        <p:spPr bwMode="auto">
          <a:xfrm>
            <a:off x="3124200" y="4143375"/>
            <a:ext cx="1676400" cy="258763"/>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Universities</a:t>
            </a:r>
            <a:endParaRPr lang="es-ES" sz="1400">
              <a:latin typeface="Arial Unicode MS" pitchFamily="34" charset="-128"/>
            </a:endParaRPr>
          </a:p>
        </p:txBody>
      </p:sp>
      <p:sp>
        <p:nvSpPr>
          <p:cNvPr id="17425" name="Rectangle 6"/>
          <p:cNvSpPr>
            <a:spLocks noChangeArrowheads="1"/>
          </p:cNvSpPr>
          <p:nvPr/>
        </p:nvSpPr>
        <p:spPr bwMode="auto">
          <a:xfrm>
            <a:off x="2514600" y="4851400"/>
            <a:ext cx="22860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Incubators</a:t>
            </a:r>
            <a:endParaRPr lang="es-ES" sz="1400">
              <a:latin typeface="Arial Unicode MS" pitchFamily="34" charset="-128"/>
            </a:endParaRPr>
          </a:p>
        </p:txBody>
      </p:sp>
      <p:sp>
        <p:nvSpPr>
          <p:cNvPr id="17426" name="Rectangle 6"/>
          <p:cNvSpPr>
            <a:spLocks noChangeArrowheads="1"/>
          </p:cNvSpPr>
          <p:nvPr/>
        </p:nvSpPr>
        <p:spPr bwMode="auto">
          <a:xfrm>
            <a:off x="2819400" y="3252788"/>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Institutions</a:t>
            </a:r>
            <a:endParaRPr lang="es-ES" sz="1400">
              <a:latin typeface="Arial Unicode MS" pitchFamily="34" charset="-128"/>
            </a:endParaRPr>
          </a:p>
        </p:txBody>
      </p:sp>
      <p:sp>
        <p:nvSpPr>
          <p:cNvPr id="17427" name="Rectangle 6"/>
          <p:cNvSpPr>
            <a:spLocks noChangeArrowheads="1"/>
          </p:cNvSpPr>
          <p:nvPr/>
        </p:nvSpPr>
        <p:spPr bwMode="auto">
          <a:xfrm>
            <a:off x="2819400" y="3713163"/>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Specifics spaces</a:t>
            </a:r>
          </a:p>
        </p:txBody>
      </p:sp>
      <p:sp>
        <p:nvSpPr>
          <p:cNvPr id="17428" name="Rectangle 6"/>
          <p:cNvSpPr>
            <a:spLocks noChangeArrowheads="1"/>
          </p:cNvSpPr>
          <p:nvPr/>
        </p:nvSpPr>
        <p:spPr bwMode="auto">
          <a:xfrm>
            <a:off x="2819400" y="4516438"/>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Technological centers </a:t>
            </a:r>
            <a:endParaRPr lang="es-ES" sz="1400">
              <a:latin typeface="Arial Unicode MS" pitchFamily="34" charset="-128"/>
            </a:endParaRPr>
          </a:p>
        </p:txBody>
      </p:sp>
      <p:sp>
        <p:nvSpPr>
          <p:cNvPr id="17429" name="Rectangle 6"/>
          <p:cNvSpPr>
            <a:spLocks noChangeArrowheads="1"/>
          </p:cNvSpPr>
          <p:nvPr/>
        </p:nvSpPr>
        <p:spPr bwMode="auto">
          <a:xfrm>
            <a:off x="2819400" y="5222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Residences</a:t>
            </a:r>
            <a:endParaRPr lang="es-ES" sz="1400">
              <a:latin typeface="Arial Unicode MS" pitchFamily="34" charset="-128"/>
            </a:endParaRPr>
          </a:p>
        </p:txBody>
      </p:sp>
      <p:sp>
        <p:nvSpPr>
          <p:cNvPr id="17430" name="Rectangle 6"/>
          <p:cNvSpPr>
            <a:spLocks noChangeArrowheads="1"/>
          </p:cNvSpPr>
          <p:nvPr/>
        </p:nvSpPr>
        <p:spPr bwMode="auto">
          <a:xfrm>
            <a:off x="2819400" y="5603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Dissemination</a:t>
            </a:r>
            <a:endParaRPr lang="es-ES" sz="1400">
              <a:latin typeface="Arial Unicode MS" pitchFamily="34" charset="-128"/>
            </a:endParaRPr>
          </a:p>
        </p:txBody>
      </p:sp>
      <p:sp>
        <p:nvSpPr>
          <p:cNvPr id="17438" name="Rectangle 6"/>
          <p:cNvSpPr>
            <a:spLocks noChangeArrowheads="1"/>
          </p:cNvSpPr>
          <p:nvPr/>
        </p:nvSpPr>
        <p:spPr bwMode="auto">
          <a:xfrm>
            <a:off x="2819400" y="28352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Companies</a:t>
            </a:r>
            <a:endParaRPr lang="es-ES" sz="1400">
              <a:latin typeface="Arial Unicode MS" pitchFamily="34" charset="-128"/>
            </a:endParaRPr>
          </a:p>
        </p:txBody>
      </p:sp>
      <p:sp>
        <p:nvSpPr>
          <p:cNvPr id="17439" name="Rectangle 6"/>
          <p:cNvSpPr>
            <a:spLocks noChangeArrowheads="1"/>
          </p:cNvSpPr>
          <p:nvPr/>
        </p:nvSpPr>
        <p:spPr bwMode="auto">
          <a:xfrm>
            <a:off x="4800600" y="4143375"/>
            <a:ext cx="1676400" cy="258763"/>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UPF, UB, UOC</a:t>
            </a:r>
            <a:endParaRPr lang="es-ES" sz="1400">
              <a:latin typeface="Arial Unicode MS" pitchFamily="34" charset="-128"/>
            </a:endParaRPr>
          </a:p>
        </p:txBody>
      </p:sp>
      <p:sp>
        <p:nvSpPr>
          <p:cNvPr id="17440" name="Rectangle 6"/>
          <p:cNvSpPr>
            <a:spLocks noChangeArrowheads="1"/>
          </p:cNvSpPr>
          <p:nvPr/>
        </p:nvSpPr>
        <p:spPr bwMode="auto">
          <a:xfrm>
            <a:off x="4800600" y="4851400"/>
            <a:ext cx="2286000" cy="330200"/>
          </a:xfrm>
          <a:prstGeom prst="rect">
            <a:avLst/>
          </a:prstGeom>
          <a:noFill/>
          <a:ln w="9525" algn="ctr">
            <a:noFill/>
            <a:miter lim="800000"/>
            <a:headEnd/>
            <a:tailEnd/>
          </a:ln>
        </p:spPr>
        <p:txBody>
          <a:bodyPr>
            <a:spAutoFit/>
          </a:bodyPr>
          <a:lstStyle/>
          <a:p>
            <a:r>
              <a:rPr lang="ca-ES" sz="1400">
                <a:latin typeface="Arial Unicode MS" pitchFamily="34" charset="-128"/>
              </a:rPr>
              <a:t>Media-TIC Building</a:t>
            </a:r>
            <a:endParaRPr lang="es-ES" sz="1400">
              <a:latin typeface="Arial Unicode MS" pitchFamily="34" charset="-128"/>
            </a:endParaRPr>
          </a:p>
        </p:txBody>
      </p:sp>
      <p:sp>
        <p:nvSpPr>
          <p:cNvPr id="17441" name="Rectangle 6"/>
          <p:cNvSpPr>
            <a:spLocks noChangeArrowheads="1"/>
          </p:cNvSpPr>
          <p:nvPr/>
        </p:nvSpPr>
        <p:spPr bwMode="auto">
          <a:xfrm>
            <a:off x="4800600" y="3328988"/>
            <a:ext cx="3200400" cy="258762"/>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RNE, CAC, Barcelona TV…</a:t>
            </a:r>
          </a:p>
        </p:txBody>
      </p:sp>
      <p:sp>
        <p:nvSpPr>
          <p:cNvPr id="17442" name="Rectangle 6"/>
          <p:cNvSpPr>
            <a:spLocks noChangeArrowheads="1"/>
          </p:cNvSpPr>
          <p:nvPr/>
        </p:nvSpPr>
        <p:spPr bwMode="auto">
          <a:xfrm>
            <a:off x="4800600" y="3713163"/>
            <a:ext cx="3124200" cy="249237"/>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Audiovisual Production Centre (PBM)</a:t>
            </a:r>
          </a:p>
        </p:txBody>
      </p:sp>
      <p:sp>
        <p:nvSpPr>
          <p:cNvPr id="17443" name="Rectangle 6"/>
          <p:cNvSpPr>
            <a:spLocks noChangeArrowheads="1"/>
          </p:cNvSpPr>
          <p:nvPr/>
        </p:nvSpPr>
        <p:spPr bwMode="auto">
          <a:xfrm>
            <a:off x="4800600" y="4516438"/>
            <a:ext cx="3124200" cy="242887"/>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Barcelona Media-Innovation Centre </a:t>
            </a:r>
            <a:endParaRPr lang="es-ES" sz="1400">
              <a:latin typeface="Arial Unicode MS" pitchFamily="34" charset="-128"/>
            </a:endParaRPr>
          </a:p>
        </p:txBody>
      </p:sp>
      <p:sp>
        <p:nvSpPr>
          <p:cNvPr id="17444" name="Rectangle 6"/>
          <p:cNvSpPr>
            <a:spLocks noChangeArrowheads="1"/>
          </p:cNvSpPr>
          <p:nvPr/>
        </p:nvSpPr>
        <p:spPr bwMode="auto">
          <a:xfrm>
            <a:off x="4800600" y="5222875"/>
            <a:ext cx="2667000" cy="330200"/>
          </a:xfrm>
          <a:prstGeom prst="rect">
            <a:avLst/>
          </a:prstGeom>
          <a:noFill/>
          <a:ln w="9525" algn="ctr">
            <a:noFill/>
            <a:miter lim="800000"/>
            <a:headEnd/>
            <a:tailEnd/>
          </a:ln>
        </p:spPr>
        <p:txBody>
          <a:bodyPr>
            <a:spAutoFit/>
          </a:bodyPr>
          <a:lstStyle/>
          <a:p>
            <a:r>
              <a:rPr lang="ca-ES" sz="1400">
                <a:latin typeface="Arial Unicode MS" pitchFamily="34" charset="-128"/>
              </a:rPr>
              <a:t>Melon District / Ciutadella</a:t>
            </a:r>
            <a:endParaRPr lang="es-ES" sz="1400">
              <a:latin typeface="Arial Unicode MS" pitchFamily="34" charset="-128"/>
            </a:endParaRPr>
          </a:p>
        </p:txBody>
      </p:sp>
      <p:sp>
        <p:nvSpPr>
          <p:cNvPr id="17445" name="Rectangle 6"/>
          <p:cNvSpPr>
            <a:spLocks noChangeArrowheads="1"/>
          </p:cNvSpPr>
          <p:nvPr/>
        </p:nvSpPr>
        <p:spPr bwMode="auto">
          <a:xfrm>
            <a:off x="4800600" y="5603875"/>
            <a:ext cx="2286000" cy="330200"/>
          </a:xfrm>
          <a:prstGeom prst="rect">
            <a:avLst/>
          </a:prstGeom>
          <a:noFill/>
          <a:ln w="9525" algn="ctr">
            <a:noFill/>
            <a:miter lim="800000"/>
            <a:headEnd/>
            <a:tailEnd/>
          </a:ln>
        </p:spPr>
        <p:txBody>
          <a:bodyPr>
            <a:spAutoFit/>
          </a:bodyPr>
          <a:lstStyle/>
          <a:p>
            <a:r>
              <a:rPr lang="ca-ES" sz="1400">
                <a:latin typeface="Arial Unicode MS" pitchFamily="34" charset="-128"/>
              </a:rPr>
              <a:t>Media Factory</a:t>
            </a:r>
            <a:endParaRPr lang="es-ES" sz="1400">
              <a:latin typeface="Arial Unicode MS" pitchFamily="34" charset="-128"/>
            </a:endParaRPr>
          </a:p>
        </p:txBody>
      </p:sp>
      <p:sp>
        <p:nvSpPr>
          <p:cNvPr id="17446" name="Rectangle 6"/>
          <p:cNvSpPr>
            <a:spLocks noChangeArrowheads="1"/>
          </p:cNvSpPr>
          <p:nvPr/>
        </p:nvSpPr>
        <p:spPr bwMode="auto">
          <a:xfrm>
            <a:off x="4800600" y="2835275"/>
            <a:ext cx="2914650" cy="307975"/>
          </a:xfrm>
          <a:prstGeom prst="rect">
            <a:avLst/>
          </a:prstGeom>
          <a:noFill/>
          <a:ln w="9525" algn="ctr">
            <a:noFill/>
            <a:miter lim="800000"/>
            <a:headEnd/>
            <a:tailEnd/>
          </a:ln>
        </p:spPr>
        <p:txBody>
          <a:bodyPr>
            <a:spAutoFit/>
          </a:bodyPr>
          <a:lstStyle/>
          <a:p>
            <a:r>
              <a:rPr lang="ca-ES" sz="1400">
                <a:latin typeface="Arial Unicode MS" pitchFamily="34" charset="-128"/>
              </a:rPr>
              <a:t>MediaPro, Lavinia, Cromosoma…</a:t>
            </a:r>
            <a:endParaRPr lang="es-ES" sz="1400">
              <a:latin typeface="Arial Unicode MS" pitchFamily="34" charset="-128"/>
            </a:endParaRPr>
          </a:p>
        </p:txBody>
      </p:sp>
      <p:sp>
        <p:nvSpPr>
          <p:cNvPr id="17455" name="Freeform 47"/>
          <p:cNvSpPr>
            <a:spLocks/>
          </p:cNvSpPr>
          <p:nvPr/>
        </p:nvSpPr>
        <p:spPr bwMode="auto">
          <a:xfrm>
            <a:off x="2960688" y="55959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816A5"/>
            </a:solidFill>
            <a:round/>
            <a:headEnd/>
            <a:tailEnd/>
          </a:ln>
        </p:spPr>
        <p:txBody>
          <a:bodyPr wrap="none" anchor="ctr"/>
          <a:lstStyle/>
          <a:p>
            <a:pPr algn="r"/>
            <a:endParaRPr lang="es-ES"/>
          </a:p>
        </p:txBody>
      </p:sp>
      <p:sp>
        <p:nvSpPr>
          <p:cNvPr id="17462" name="Freeform 54"/>
          <p:cNvSpPr>
            <a:spLocks/>
          </p:cNvSpPr>
          <p:nvPr/>
        </p:nvSpPr>
        <p:spPr bwMode="auto">
          <a:xfrm>
            <a:off x="2960688" y="5192713"/>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816A5"/>
            </a:solidFill>
            <a:round/>
            <a:headEnd/>
            <a:tailEnd/>
          </a:ln>
        </p:spPr>
        <p:txBody>
          <a:bodyPr wrap="none" anchor="ctr"/>
          <a:lstStyle/>
          <a:p>
            <a:pPr algn="r"/>
            <a:endParaRPr lang="es-ES"/>
          </a:p>
        </p:txBody>
      </p:sp>
      <p:sp>
        <p:nvSpPr>
          <p:cNvPr id="17463" name="Freeform 55"/>
          <p:cNvSpPr>
            <a:spLocks/>
          </p:cNvSpPr>
          <p:nvPr/>
        </p:nvSpPr>
        <p:spPr bwMode="auto">
          <a:xfrm>
            <a:off x="2960688" y="48402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816A5"/>
            </a:solidFill>
            <a:round/>
            <a:headEnd/>
            <a:tailEnd/>
          </a:ln>
        </p:spPr>
        <p:txBody>
          <a:bodyPr wrap="none" anchor="ctr"/>
          <a:lstStyle/>
          <a:p>
            <a:pPr algn="r"/>
            <a:endParaRPr lang="es-ES"/>
          </a:p>
        </p:txBody>
      </p:sp>
      <p:sp>
        <p:nvSpPr>
          <p:cNvPr id="17464" name="Freeform 56"/>
          <p:cNvSpPr>
            <a:spLocks/>
          </p:cNvSpPr>
          <p:nvPr/>
        </p:nvSpPr>
        <p:spPr bwMode="auto">
          <a:xfrm>
            <a:off x="2960688" y="44402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816A5"/>
            </a:solidFill>
            <a:round/>
            <a:headEnd/>
            <a:tailEnd/>
          </a:ln>
        </p:spPr>
        <p:txBody>
          <a:bodyPr wrap="none" anchor="ctr"/>
          <a:lstStyle/>
          <a:p>
            <a:pPr algn="r"/>
            <a:endParaRPr lang="es-ES"/>
          </a:p>
        </p:txBody>
      </p:sp>
      <p:sp>
        <p:nvSpPr>
          <p:cNvPr id="17465" name="Freeform 57"/>
          <p:cNvSpPr>
            <a:spLocks/>
          </p:cNvSpPr>
          <p:nvPr/>
        </p:nvSpPr>
        <p:spPr bwMode="auto">
          <a:xfrm>
            <a:off x="2960688" y="4038600"/>
            <a:ext cx="1752600"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816A5"/>
            </a:solidFill>
            <a:round/>
            <a:headEnd/>
            <a:tailEnd/>
          </a:ln>
        </p:spPr>
        <p:txBody>
          <a:bodyPr wrap="none" anchor="ctr"/>
          <a:lstStyle/>
          <a:p>
            <a:pPr algn="r"/>
            <a:endParaRPr lang="es-ES"/>
          </a:p>
        </p:txBody>
      </p:sp>
      <p:sp>
        <p:nvSpPr>
          <p:cNvPr id="17466" name="Freeform 58"/>
          <p:cNvSpPr>
            <a:spLocks/>
          </p:cNvSpPr>
          <p:nvPr/>
        </p:nvSpPr>
        <p:spPr bwMode="auto">
          <a:xfrm>
            <a:off x="2960688" y="36337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816A5"/>
            </a:solidFill>
            <a:round/>
            <a:headEnd/>
            <a:tailEnd/>
          </a:ln>
        </p:spPr>
        <p:txBody>
          <a:bodyPr wrap="none" anchor="ctr"/>
          <a:lstStyle/>
          <a:p>
            <a:pPr algn="r"/>
            <a:endParaRPr lang="es-ES"/>
          </a:p>
        </p:txBody>
      </p:sp>
      <p:sp>
        <p:nvSpPr>
          <p:cNvPr id="17467" name="Freeform 59"/>
          <p:cNvSpPr>
            <a:spLocks/>
          </p:cNvSpPr>
          <p:nvPr/>
        </p:nvSpPr>
        <p:spPr bwMode="auto">
          <a:xfrm>
            <a:off x="2960688" y="31956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816A5"/>
            </a:solidFill>
            <a:round/>
            <a:headEnd/>
            <a:tailEnd/>
          </a:ln>
        </p:spPr>
        <p:txBody>
          <a:bodyPr wrap="none" anchor="ctr"/>
          <a:lstStyle/>
          <a:p>
            <a:pPr algn="r"/>
            <a:endParaRPr lang="es-ES"/>
          </a:p>
        </p:txBody>
      </p:sp>
      <p:sp>
        <p:nvSpPr>
          <p:cNvPr id="17468" name="Freeform 60"/>
          <p:cNvSpPr>
            <a:spLocks/>
          </p:cNvSpPr>
          <p:nvPr/>
        </p:nvSpPr>
        <p:spPr bwMode="auto">
          <a:xfrm>
            <a:off x="4876800" y="55959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816A5"/>
            </a:solidFill>
            <a:round/>
            <a:headEnd/>
            <a:tailEnd/>
          </a:ln>
        </p:spPr>
        <p:txBody>
          <a:bodyPr wrap="none" anchor="ctr"/>
          <a:lstStyle/>
          <a:p>
            <a:pPr algn="r"/>
            <a:endParaRPr lang="es-ES"/>
          </a:p>
        </p:txBody>
      </p:sp>
      <p:sp>
        <p:nvSpPr>
          <p:cNvPr id="17469" name="Freeform 61"/>
          <p:cNvSpPr>
            <a:spLocks/>
          </p:cNvSpPr>
          <p:nvPr/>
        </p:nvSpPr>
        <p:spPr bwMode="auto">
          <a:xfrm>
            <a:off x="4876800" y="5192713"/>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816A5"/>
            </a:solidFill>
            <a:round/>
            <a:headEnd/>
            <a:tailEnd/>
          </a:ln>
        </p:spPr>
        <p:txBody>
          <a:bodyPr wrap="none" anchor="ctr"/>
          <a:lstStyle/>
          <a:p>
            <a:pPr algn="r"/>
            <a:endParaRPr lang="es-ES"/>
          </a:p>
        </p:txBody>
      </p:sp>
      <p:sp>
        <p:nvSpPr>
          <p:cNvPr id="17470" name="Freeform 62"/>
          <p:cNvSpPr>
            <a:spLocks/>
          </p:cNvSpPr>
          <p:nvPr/>
        </p:nvSpPr>
        <p:spPr bwMode="auto">
          <a:xfrm>
            <a:off x="4876800" y="484028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816A5"/>
            </a:solidFill>
            <a:round/>
            <a:headEnd/>
            <a:tailEnd/>
          </a:ln>
        </p:spPr>
        <p:txBody>
          <a:bodyPr wrap="none" anchor="ctr"/>
          <a:lstStyle/>
          <a:p>
            <a:pPr algn="r"/>
            <a:endParaRPr lang="es-ES"/>
          </a:p>
        </p:txBody>
      </p:sp>
      <p:sp>
        <p:nvSpPr>
          <p:cNvPr id="17471" name="Freeform 63"/>
          <p:cNvSpPr>
            <a:spLocks/>
          </p:cNvSpPr>
          <p:nvPr/>
        </p:nvSpPr>
        <p:spPr bwMode="auto">
          <a:xfrm>
            <a:off x="4876800" y="44402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816A5"/>
            </a:solidFill>
            <a:round/>
            <a:headEnd/>
            <a:tailEnd/>
          </a:ln>
        </p:spPr>
        <p:txBody>
          <a:bodyPr wrap="none" anchor="ctr"/>
          <a:lstStyle/>
          <a:p>
            <a:pPr algn="r"/>
            <a:endParaRPr lang="es-ES"/>
          </a:p>
        </p:txBody>
      </p:sp>
      <p:sp>
        <p:nvSpPr>
          <p:cNvPr id="17472" name="Freeform 64"/>
          <p:cNvSpPr>
            <a:spLocks/>
          </p:cNvSpPr>
          <p:nvPr/>
        </p:nvSpPr>
        <p:spPr bwMode="auto">
          <a:xfrm>
            <a:off x="4876800" y="4038600"/>
            <a:ext cx="2879725"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816A5"/>
            </a:solidFill>
            <a:round/>
            <a:headEnd/>
            <a:tailEnd/>
          </a:ln>
        </p:spPr>
        <p:txBody>
          <a:bodyPr wrap="none" anchor="ctr"/>
          <a:lstStyle/>
          <a:p>
            <a:pPr algn="r"/>
            <a:endParaRPr lang="es-ES"/>
          </a:p>
        </p:txBody>
      </p:sp>
      <p:sp>
        <p:nvSpPr>
          <p:cNvPr id="17473" name="Freeform 65"/>
          <p:cNvSpPr>
            <a:spLocks/>
          </p:cNvSpPr>
          <p:nvPr/>
        </p:nvSpPr>
        <p:spPr bwMode="auto">
          <a:xfrm>
            <a:off x="4876800" y="363378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816A5"/>
            </a:solidFill>
            <a:round/>
            <a:headEnd/>
            <a:tailEnd/>
          </a:ln>
        </p:spPr>
        <p:txBody>
          <a:bodyPr wrap="none" anchor="ctr"/>
          <a:lstStyle/>
          <a:p>
            <a:pPr algn="r"/>
            <a:endParaRPr lang="es-ES"/>
          </a:p>
        </p:txBody>
      </p:sp>
      <p:sp>
        <p:nvSpPr>
          <p:cNvPr id="17474" name="Freeform 66"/>
          <p:cNvSpPr>
            <a:spLocks/>
          </p:cNvSpPr>
          <p:nvPr/>
        </p:nvSpPr>
        <p:spPr bwMode="auto">
          <a:xfrm>
            <a:off x="4876800" y="31956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816A5"/>
            </a:solidFill>
            <a:round/>
            <a:headEnd/>
            <a:tailEnd/>
          </a:ln>
        </p:spPr>
        <p:txBody>
          <a:bodyPr wrap="none" anchor="ctr"/>
          <a:lstStyle/>
          <a:p>
            <a:pPr algn="r"/>
            <a:endParaRPr lang="es-E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ppt_x"/>
                                          </p:val>
                                        </p:tav>
                                        <p:tav tm="100000">
                                          <p:val>
                                            <p:strVal val="#ppt_x"/>
                                          </p:val>
                                        </p:tav>
                                      </p:tavLst>
                                    </p:anim>
                                    <p:anim calcmode="lin" valueType="num">
                                      <p:cBhvr additive="base">
                                        <p:cTn id="8" dur="500" fill="hold"/>
                                        <p:tgtEl>
                                          <p:spTgt spid="21509"/>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7455"/>
                                        </p:tgtEl>
                                        <p:attrNameLst>
                                          <p:attrName>style.visibility</p:attrName>
                                        </p:attrNameLst>
                                      </p:cBhvr>
                                      <p:to>
                                        <p:strVal val="visible"/>
                                      </p:to>
                                    </p:set>
                                    <p:anim calcmode="lin" valueType="num">
                                      <p:cBhvr additive="base">
                                        <p:cTn id="11" dur="500" fill="hold"/>
                                        <p:tgtEl>
                                          <p:spTgt spid="17455"/>
                                        </p:tgtEl>
                                        <p:attrNameLst>
                                          <p:attrName>ppt_x</p:attrName>
                                        </p:attrNameLst>
                                      </p:cBhvr>
                                      <p:tavLst>
                                        <p:tav tm="0">
                                          <p:val>
                                            <p:strVal val="#ppt_x"/>
                                          </p:val>
                                        </p:tav>
                                        <p:tav tm="100000">
                                          <p:val>
                                            <p:strVal val="#ppt_x"/>
                                          </p:val>
                                        </p:tav>
                                      </p:tavLst>
                                    </p:anim>
                                    <p:anim calcmode="lin" valueType="num">
                                      <p:cBhvr additive="base">
                                        <p:cTn id="12" dur="500" fill="hold"/>
                                        <p:tgtEl>
                                          <p:spTgt spid="17455"/>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17469"/>
                                        </p:tgtEl>
                                        <p:attrNameLst>
                                          <p:attrName>style.visibility</p:attrName>
                                        </p:attrNameLst>
                                      </p:cBhvr>
                                      <p:to>
                                        <p:strVal val="visible"/>
                                      </p:to>
                                    </p:set>
                                    <p:anim calcmode="lin" valueType="num">
                                      <p:cBhvr additive="base">
                                        <p:cTn id="15" dur="500" fill="hold"/>
                                        <p:tgtEl>
                                          <p:spTgt spid="17469"/>
                                        </p:tgtEl>
                                        <p:attrNameLst>
                                          <p:attrName>ppt_x</p:attrName>
                                        </p:attrNameLst>
                                      </p:cBhvr>
                                      <p:tavLst>
                                        <p:tav tm="0">
                                          <p:val>
                                            <p:strVal val="#ppt_x"/>
                                          </p:val>
                                        </p:tav>
                                        <p:tav tm="100000">
                                          <p:val>
                                            <p:strVal val="#ppt_x"/>
                                          </p:val>
                                        </p:tav>
                                      </p:tavLst>
                                    </p:anim>
                                    <p:anim calcmode="lin" valueType="num">
                                      <p:cBhvr additive="base">
                                        <p:cTn id="16" dur="500" fill="hold"/>
                                        <p:tgtEl>
                                          <p:spTgt spid="17469"/>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17471"/>
                                        </p:tgtEl>
                                        <p:attrNameLst>
                                          <p:attrName>style.visibility</p:attrName>
                                        </p:attrNameLst>
                                      </p:cBhvr>
                                      <p:to>
                                        <p:strVal val="visible"/>
                                      </p:to>
                                    </p:set>
                                    <p:anim calcmode="lin" valueType="num">
                                      <p:cBhvr additive="base">
                                        <p:cTn id="19" dur="500" fill="hold"/>
                                        <p:tgtEl>
                                          <p:spTgt spid="17471"/>
                                        </p:tgtEl>
                                        <p:attrNameLst>
                                          <p:attrName>ppt_x</p:attrName>
                                        </p:attrNameLst>
                                      </p:cBhvr>
                                      <p:tavLst>
                                        <p:tav tm="0">
                                          <p:val>
                                            <p:strVal val="#ppt_x"/>
                                          </p:val>
                                        </p:tav>
                                        <p:tav tm="100000">
                                          <p:val>
                                            <p:strVal val="#ppt_x"/>
                                          </p:val>
                                        </p:tav>
                                      </p:tavLst>
                                    </p:anim>
                                    <p:anim calcmode="lin" valueType="num">
                                      <p:cBhvr additive="base">
                                        <p:cTn id="20" dur="500" fill="hold"/>
                                        <p:tgtEl>
                                          <p:spTgt spid="17471"/>
                                        </p:tgtEl>
                                        <p:attrNameLst>
                                          <p:attrName>ppt_y</p:attrName>
                                        </p:attrNameLst>
                                      </p:cBhvr>
                                      <p:tavLst>
                                        <p:tav tm="0">
                                          <p:val>
                                            <p:strVal val="1+#ppt_h/2"/>
                                          </p:val>
                                        </p:tav>
                                        <p:tav tm="100000">
                                          <p:val>
                                            <p:strVal val="#ppt_y"/>
                                          </p:val>
                                        </p:tav>
                                      </p:tavLst>
                                    </p:anim>
                                  </p:childTnLst>
                                </p:cTn>
                              </p:par>
                              <p:par>
                                <p:cTn id="21" presetID="7" presetClass="entr" presetSubtype="4" fill="hold" grpId="0" nodeType="withEffect">
                                  <p:stCondLst>
                                    <p:cond delay="0"/>
                                  </p:stCondLst>
                                  <p:childTnLst>
                                    <p:set>
                                      <p:cBhvr>
                                        <p:cTn id="22" dur="1" fill="hold">
                                          <p:stCondLst>
                                            <p:cond delay="0"/>
                                          </p:stCondLst>
                                        </p:cTn>
                                        <p:tgtEl>
                                          <p:spTgt spid="17466"/>
                                        </p:tgtEl>
                                        <p:attrNameLst>
                                          <p:attrName>style.visibility</p:attrName>
                                        </p:attrNameLst>
                                      </p:cBhvr>
                                      <p:to>
                                        <p:strVal val="visible"/>
                                      </p:to>
                                    </p:set>
                                    <p:anim calcmode="lin" valueType="num">
                                      <p:cBhvr additive="base">
                                        <p:cTn id="23" dur="500" fill="hold"/>
                                        <p:tgtEl>
                                          <p:spTgt spid="17466"/>
                                        </p:tgtEl>
                                        <p:attrNameLst>
                                          <p:attrName>ppt_x</p:attrName>
                                        </p:attrNameLst>
                                      </p:cBhvr>
                                      <p:tavLst>
                                        <p:tav tm="0">
                                          <p:val>
                                            <p:strVal val="#ppt_x"/>
                                          </p:val>
                                        </p:tav>
                                        <p:tav tm="100000">
                                          <p:val>
                                            <p:strVal val="#ppt_x"/>
                                          </p:val>
                                        </p:tav>
                                      </p:tavLst>
                                    </p:anim>
                                    <p:anim calcmode="lin" valueType="num">
                                      <p:cBhvr additive="base">
                                        <p:cTn id="24" dur="500" fill="hold"/>
                                        <p:tgtEl>
                                          <p:spTgt spid="17466"/>
                                        </p:tgtEl>
                                        <p:attrNameLst>
                                          <p:attrName>ppt_y</p:attrName>
                                        </p:attrNameLst>
                                      </p:cBhvr>
                                      <p:tavLst>
                                        <p:tav tm="0">
                                          <p:val>
                                            <p:strVal val="1+#ppt_h/2"/>
                                          </p:val>
                                        </p:tav>
                                        <p:tav tm="100000">
                                          <p:val>
                                            <p:strVal val="#ppt_y"/>
                                          </p:val>
                                        </p:tav>
                                      </p:tavLst>
                                    </p:anim>
                                  </p:childTnLst>
                                </p:cTn>
                              </p:par>
                              <p:par>
                                <p:cTn id="25" presetID="7" presetClass="entr" presetSubtype="4" fill="hold" grpId="0" nodeType="withEffect">
                                  <p:stCondLst>
                                    <p:cond delay="0"/>
                                  </p:stCondLst>
                                  <p:childTnLst>
                                    <p:set>
                                      <p:cBhvr>
                                        <p:cTn id="26" dur="1" fill="hold">
                                          <p:stCondLst>
                                            <p:cond delay="0"/>
                                          </p:stCondLst>
                                        </p:cTn>
                                        <p:tgtEl>
                                          <p:spTgt spid="17463"/>
                                        </p:tgtEl>
                                        <p:attrNameLst>
                                          <p:attrName>style.visibility</p:attrName>
                                        </p:attrNameLst>
                                      </p:cBhvr>
                                      <p:to>
                                        <p:strVal val="visible"/>
                                      </p:to>
                                    </p:set>
                                    <p:anim calcmode="lin" valueType="num">
                                      <p:cBhvr additive="base">
                                        <p:cTn id="27" dur="500" fill="hold"/>
                                        <p:tgtEl>
                                          <p:spTgt spid="17463"/>
                                        </p:tgtEl>
                                        <p:attrNameLst>
                                          <p:attrName>ppt_x</p:attrName>
                                        </p:attrNameLst>
                                      </p:cBhvr>
                                      <p:tavLst>
                                        <p:tav tm="0">
                                          <p:val>
                                            <p:strVal val="#ppt_x"/>
                                          </p:val>
                                        </p:tav>
                                        <p:tav tm="100000">
                                          <p:val>
                                            <p:strVal val="#ppt_x"/>
                                          </p:val>
                                        </p:tav>
                                      </p:tavLst>
                                    </p:anim>
                                    <p:anim calcmode="lin" valueType="num">
                                      <p:cBhvr additive="base">
                                        <p:cTn id="28" dur="500" fill="hold"/>
                                        <p:tgtEl>
                                          <p:spTgt spid="17463"/>
                                        </p:tgtEl>
                                        <p:attrNameLst>
                                          <p:attrName>ppt_y</p:attrName>
                                        </p:attrNameLst>
                                      </p:cBhvr>
                                      <p:tavLst>
                                        <p:tav tm="0">
                                          <p:val>
                                            <p:strVal val="1+#ppt_h/2"/>
                                          </p:val>
                                        </p:tav>
                                        <p:tav tm="100000">
                                          <p:val>
                                            <p:strVal val="#ppt_y"/>
                                          </p:val>
                                        </p:tav>
                                      </p:tavLst>
                                    </p:anim>
                                  </p:childTnLst>
                                </p:cTn>
                              </p:par>
                              <p:par>
                                <p:cTn id="29" presetID="7" presetClass="entr" presetSubtype="4" fill="hold" grpId="0" nodeType="withEffect">
                                  <p:stCondLst>
                                    <p:cond delay="0"/>
                                  </p:stCondLst>
                                  <p:childTnLst>
                                    <p:set>
                                      <p:cBhvr>
                                        <p:cTn id="30" dur="1" fill="hold">
                                          <p:stCondLst>
                                            <p:cond delay="0"/>
                                          </p:stCondLst>
                                        </p:cTn>
                                        <p:tgtEl>
                                          <p:spTgt spid="17467"/>
                                        </p:tgtEl>
                                        <p:attrNameLst>
                                          <p:attrName>style.visibility</p:attrName>
                                        </p:attrNameLst>
                                      </p:cBhvr>
                                      <p:to>
                                        <p:strVal val="visible"/>
                                      </p:to>
                                    </p:set>
                                    <p:anim calcmode="lin" valueType="num">
                                      <p:cBhvr additive="base">
                                        <p:cTn id="31" dur="500" fill="hold"/>
                                        <p:tgtEl>
                                          <p:spTgt spid="17467"/>
                                        </p:tgtEl>
                                        <p:attrNameLst>
                                          <p:attrName>ppt_x</p:attrName>
                                        </p:attrNameLst>
                                      </p:cBhvr>
                                      <p:tavLst>
                                        <p:tav tm="0">
                                          <p:val>
                                            <p:strVal val="#ppt_x"/>
                                          </p:val>
                                        </p:tav>
                                        <p:tav tm="100000">
                                          <p:val>
                                            <p:strVal val="#ppt_x"/>
                                          </p:val>
                                        </p:tav>
                                      </p:tavLst>
                                    </p:anim>
                                    <p:anim calcmode="lin" valueType="num">
                                      <p:cBhvr additive="base">
                                        <p:cTn id="32" dur="500" fill="hold"/>
                                        <p:tgtEl>
                                          <p:spTgt spid="17467"/>
                                        </p:tgtEl>
                                        <p:attrNameLst>
                                          <p:attrName>ppt_y</p:attrName>
                                        </p:attrNameLst>
                                      </p:cBhvr>
                                      <p:tavLst>
                                        <p:tav tm="0">
                                          <p:val>
                                            <p:strVal val="1+#ppt_h/2"/>
                                          </p:val>
                                        </p:tav>
                                        <p:tav tm="100000">
                                          <p:val>
                                            <p:strVal val="#ppt_y"/>
                                          </p:val>
                                        </p:tav>
                                      </p:tavLst>
                                    </p:anim>
                                  </p:childTnLst>
                                </p:cTn>
                              </p:par>
                              <p:par>
                                <p:cTn id="33" presetID="7" presetClass="entr" presetSubtype="4" fill="hold" grpId="0" nodeType="withEffect">
                                  <p:stCondLst>
                                    <p:cond delay="0"/>
                                  </p:stCondLst>
                                  <p:childTnLst>
                                    <p:set>
                                      <p:cBhvr>
                                        <p:cTn id="34" dur="1" fill="hold">
                                          <p:stCondLst>
                                            <p:cond delay="0"/>
                                          </p:stCondLst>
                                        </p:cTn>
                                        <p:tgtEl>
                                          <p:spTgt spid="17462"/>
                                        </p:tgtEl>
                                        <p:attrNameLst>
                                          <p:attrName>style.visibility</p:attrName>
                                        </p:attrNameLst>
                                      </p:cBhvr>
                                      <p:to>
                                        <p:strVal val="visible"/>
                                      </p:to>
                                    </p:set>
                                    <p:anim calcmode="lin" valueType="num">
                                      <p:cBhvr additive="base">
                                        <p:cTn id="35" dur="500" fill="hold"/>
                                        <p:tgtEl>
                                          <p:spTgt spid="17462"/>
                                        </p:tgtEl>
                                        <p:attrNameLst>
                                          <p:attrName>ppt_x</p:attrName>
                                        </p:attrNameLst>
                                      </p:cBhvr>
                                      <p:tavLst>
                                        <p:tav tm="0">
                                          <p:val>
                                            <p:strVal val="#ppt_x"/>
                                          </p:val>
                                        </p:tav>
                                        <p:tav tm="100000">
                                          <p:val>
                                            <p:strVal val="#ppt_x"/>
                                          </p:val>
                                        </p:tav>
                                      </p:tavLst>
                                    </p:anim>
                                    <p:anim calcmode="lin" valueType="num">
                                      <p:cBhvr additive="base">
                                        <p:cTn id="36" dur="500" fill="hold"/>
                                        <p:tgtEl>
                                          <p:spTgt spid="17462"/>
                                        </p:tgtEl>
                                        <p:attrNameLst>
                                          <p:attrName>ppt_y</p:attrName>
                                        </p:attrNameLst>
                                      </p:cBhvr>
                                      <p:tavLst>
                                        <p:tav tm="0">
                                          <p:val>
                                            <p:strVal val="1+#ppt_h/2"/>
                                          </p:val>
                                        </p:tav>
                                        <p:tav tm="100000">
                                          <p:val>
                                            <p:strVal val="#ppt_y"/>
                                          </p:val>
                                        </p:tav>
                                      </p:tavLst>
                                    </p:anim>
                                  </p:childTnLst>
                                </p:cTn>
                              </p:par>
                              <p:par>
                                <p:cTn id="37" presetID="7" presetClass="entr" presetSubtype="4" fill="hold" grpId="0" nodeType="withEffect">
                                  <p:stCondLst>
                                    <p:cond delay="0"/>
                                  </p:stCondLst>
                                  <p:childTnLst>
                                    <p:set>
                                      <p:cBhvr>
                                        <p:cTn id="38" dur="1" fill="hold">
                                          <p:stCondLst>
                                            <p:cond delay="0"/>
                                          </p:stCondLst>
                                        </p:cTn>
                                        <p:tgtEl>
                                          <p:spTgt spid="17464"/>
                                        </p:tgtEl>
                                        <p:attrNameLst>
                                          <p:attrName>style.visibility</p:attrName>
                                        </p:attrNameLst>
                                      </p:cBhvr>
                                      <p:to>
                                        <p:strVal val="visible"/>
                                      </p:to>
                                    </p:set>
                                    <p:anim calcmode="lin" valueType="num">
                                      <p:cBhvr additive="base">
                                        <p:cTn id="39" dur="500" fill="hold"/>
                                        <p:tgtEl>
                                          <p:spTgt spid="17464"/>
                                        </p:tgtEl>
                                        <p:attrNameLst>
                                          <p:attrName>ppt_x</p:attrName>
                                        </p:attrNameLst>
                                      </p:cBhvr>
                                      <p:tavLst>
                                        <p:tav tm="0">
                                          <p:val>
                                            <p:strVal val="#ppt_x"/>
                                          </p:val>
                                        </p:tav>
                                        <p:tav tm="100000">
                                          <p:val>
                                            <p:strVal val="#ppt_x"/>
                                          </p:val>
                                        </p:tav>
                                      </p:tavLst>
                                    </p:anim>
                                    <p:anim calcmode="lin" valueType="num">
                                      <p:cBhvr additive="base">
                                        <p:cTn id="40" dur="500" fill="hold"/>
                                        <p:tgtEl>
                                          <p:spTgt spid="17464"/>
                                        </p:tgtEl>
                                        <p:attrNameLst>
                                          <p:attrName>ppt_y</p:attrName>
                                        </p:attrNameLst>
                                      </p:cBhvr>
                                      <p:tavLst>
                                        <p:tav tm="0">
                                          <p:val>
                                            <p:strVal val="1+#ppt_h/2"/>
                                          </p:val>
                                        </p:tav>
                                        <p:tav tm="100000">
                                          <p:val>
                                            <p:strVal val="#ppt_y"/>
                                          </p:val>
                                        </p:tav>
                                      </p:tavLst>
                                    </p:anim>
                                  </p:childTnLst>
                                </p:cTn>
                              </p:par>
                              <p:par>
                                <p:cTn id="41" presetID="7" presetClass="entr" presetSubtype="4" fill="hold" grpId="0" nodeType="withEffect">
                                  <p:stCondLst>
                                    <p:cond delay="0"/>
                                  </p:stCondLst>
                                  <p:childTnLst>
                                    <p:set>
                                      <p:cBhvr>
                                        <p:cTn id="42" dur="1" fill="hold">
                                          <p:stCondLst>
                                            <p:cond delay="0"/>
                                          </p:stCondLst>
                                        </p:cTn>
                                        <p:tgtEl>
                                          <p:spTgt spid="17465"/>
                                        </p:tgtEl>
                                        <p:attrNameLst>
                                          <p:attrName>style.visibility</p:attrName>
                                        </p:attrNameLst>
                                      </p:cBhvr>
                                      <p:to>
                                        <p:strVal val="visible"/>
                                      </p:to>
                                    </p:set>
                                    <p:anim calcmode="lin" valueType="num">
                                      <p:cBhvr additive="base">
                                        <p:cTn id="43" dur="500" fill="hold"/>
                                        <p:tgtEl>
                                          <p:spTgt spid="17465"/>
                                        </p:tgtEl>
                                        <p:attrNameLst>
                                          <p:attrName>ppt_x</p:attrName>
                                        </p:attrNameLst>
                                      </p:cBhvr>
                                      <p:tavLst>
                                        <p:tav tm="0">
                                          <p:val>
                                            <p:strVal val="#ppt_x"/>
                                          </p:val>
                                        </p:tav>
                                        <p:tav tm="100000">
                                          <p:val>
                                            <p:strVal val="#ppt_x"/>
                                          </p:val>
                                        </p:tav>
                                      </p:tavLst>
                                    </p:anim>
                                    <p:anim calcmode="lin" valueType="num">
                                      <p:cBhvr additive="base">
                                        <p:cTn id="44" dur="500" fill="hold"/>
                                        <p:tgtEl>
                                          <p:spTgt spid="17465"/>
                                        </p:tgtEl>
                                        <p:attrNameLst>
                                          <p:attrName>ppt_y</p:attrName>
                                        </p:attrNameLst>
                                      </p:cBhvr>
                                      <p:tavLst>
                                        <p:tav tm="0">
                                          <p:val>
                                            <p:strVal val="1+#ppt_h/2"/>
                                          </p:val>
                                        </p:tav>
                                        <p:tav tm="100000">
                                          <p:val>
                                            <p:strVal val="#ppt_y"/>
                                          </p:val>
                                        </p:tav>
                                      </p:tavLst>
                                    </p:anim>
                                  </p:childTnLst>
                                </p:cTn>
                              </p:par>
                              <p:par>
                                <p:cTn id="45" presetID="7" presetClass="entr" presetSubtype="4" fill="hold" grpId="0" nodeType="withEffect">
                                  <p:stCondLst>
                                    <p:cond delay="0"/>
                                  </p:stCondLst>
                                  <p:childTnLst>
                                    <p:set>
                                      <p:cBhvr>
                                        <p:cTn id="46" dur="1" fill="hold">
                                          <p:stCondLst>
                                            <p:cond delay="0"/>
                                          </p:stCondLst>
                                        </p:cTn>
                                        <p:tgtEl>
                                          <p:spTgt spid="17472"/>
                                        </p:tgtEl>
                                        <p:attrNameLst>
                                          <p:attrName>style.visibility</p:attrName>
                                        </p:attrNameLst>
                                      </p:cBhvr>
                                      <p:to>
                                        <p:strVal val="visible"/>
                                      </p:to>
                                    </p:set>
                                    <p:anim calcmode="lin" valueType="num">
                                      <p:cBhvr additive="base">
                                        <p:cTn id="47" dur="500" fill="hold"/>
                                        <p:tgtEl>
                                          <p:spTgt spid="17472"/>
                                        </p:tgtEl>
                                        <p:attrNameLst>
                                          <p:attrName>ppt_x</p:attrName>
                                        </p:attrNameLst>
                                      </p:cBhvr>
                                      <p:tavLst>
                                        <p:tav tm="0">
                                          <p:val>
                                            <p:strVal val="#ppt_x"/>
                                          </p:val>
                                        </p:tav>
                                        <p:tav tm="100000">
                                          <p:val>
                                            <p:strVal val="#ppt_x"/>
                                          </p:val>
                                        </p:tav>
                                      </p:tavLst>
                                    </p:anim>
                                    <p:anim calcmode="lin" valueType="num">
                                      <p:cBhvr additive="base">
                                        <p:cTn id="48" dur="500" fill="hold"/>
                                        <p:tgtEl>
                                          <p:spTgt spid="17472"/>
                                        </p:tgtEl>
                                        <p:attrNameLst>
                                          <p:attrName>ppt_y</p:attrName>
                                        </p:attrNameLst>
                                      </p:cBhvr>
                                      <p:tavLst>
                                        <p:tav tm="0">
                                          <p:val>
                                            <p:strVal val="1+#ppt_h/2"/>
                                          </p:val>
                                        </p:tav>
                                        <p:tav tm="100000">
                                          <p:val>
                                            <p:strVal val="#ppt_y"/>
                                          </p:val>
                                        </p:tav>
                                      </p:tavLst>
                                    </p:anim>
                                  </p:childTnLst>
                                </p:cTn>
                              </p:par>
                              <p:par>
                                <p:cTn id="49" presetID="7" presetClass="entr" presetSubtype="4" fill="hold" grpId="0" nodeType="withEffect">
                                  <p:stCondLst>
                                    <p:cond delay="0"/>
                                  </p:stCondLst>
                                  <p:childTnLst>
                                    <p:set>
                                      <p:cBhvr>
                                        <p:cTn id="50" dur="1" fill="hold">
                                          <p:stCondLst>
                                            <p:cond delay="0"/>
                                          </p:stCondLst>
                                        </p:cTn>
                                        <p:tgtEl>
                                          <p:spTgt spid="17470"/>
                                        </p:tgtEl>
                                        <p:attrNameLst>
                                          <p:attrName>style.visibility</p:attrName>
                                        </p:attrNameLst>
                                      </p:cBhvr>
                                      <p:to>
                                        <p:strVal val="visible"/>
                                      </p:to>
                                    </p:set>
                                    <p:anim calcmode="lin" valueType="num">
                                      <p:cBhvr additive="base">
                                        <p:cTn id="51" dur="500" fill="hold"/>
                                        <p:tgtEl>
                                          <p:spTgt spid="17470"/>
                                        </p:tgtEl>
                                        <p:attrNameLst>
                                          <p:attrName>ppt_x</p:attrName>
                                        </p:attrNameLst>
                                      </p:cBhvr>
                                      <p:tavLst>
                                        <p:tav tm="0">
                                          <p:val>
                                            <p:strVal val="#ppt_x"/>
                                          </p:val>
                                        </p:tav>
                                        <p:tav tm="100000">
                                          <p:val>
                                            <p:strVal val="#ppt_x"/>
                                          </p:val>
                                        </p:tav>
                                      </p:tavLst>
                                    </p:anim>
                                    <p:anim calcmode="lin" valueType="num">
                                      <p:cBhvr additive="base">
                                        <p:cTn id="52" dur="500" fill="hold"/>
                                        <p:tgtEl>
                                          <p:spTgt spid="17470"/>
                                        </p:tgtEl>
                                        <p:attrNameLst>
                                          <p:attrName>ppt_y</p:attrName>
                                        </p:attrNameLst>
                                      </p:cBhvr>
                                      <p:tavLst>
                                        <p:tav tm="0">
                                          <p:val>
                                            <p:strVal val="1+#ppt_h/2"/>
                                          </p:val>
                                        </p:tav>
                                        <p:tav tm="100000">
                                          <p:val>
                                            <p:strVal val="#ppt_y"/>
                                          </p:val>
                                        </p:tav>
                                      </p:tavLst>
                                    </p:anim>
                                  </p:childTnLst>
                                </p:cTn>
                              </p:par>
                              <p:par>
                                <p:cTn id="53" presetID="7" presetClass="entr" presetSubtype="4" fill="hold" grpId="0" nodeType="withEffect">
                                  <p:stCondLst>
                                    <p:cond delay="0"/>
                                  </p:stCondLst>
                                  <p:childTnLst>
                                    <p:set>
                                      <p:cBhvr>
                                        <p:cTn id="54" dur="1" fill="hold">
                                          <p:stCondLst>
                                            <p:cond delay="0"/>
                                          </p:stCondLst>
                                        </p:cTn>
                                        <p:tgtEl>
                                          <p:spTgt spid="17474"/>
                                        </p:tgtEl>
                                        <p:attrNameLst>
                                          <p:attrName>style.visibility</p:attrName>
                                        </p:attrNameLst>
                                      </p:cBhvr>
                                      <p:to>
                                        <p:strVal val="visible"/>
                                      </p:to>
                                    </p:set>
                                    <p:anim calcmode="lin" valueType="num">
                                      <p:cBhvr additive="base">
                                        <p:cTn id="55" dur="500" fill="hold"/>
                                        <p:tgtEl>
                                          <p:spTgt spid="17474"/>
                                        </p:tgtEl>
                                        <p:attrNameLst>
                                          <p:attrName>ppt_x</p:attrName>
                                        </p:attrNameLst>
                                      </p:cBhvr>
                                      <p:tavLst>
                                        <p:tav tm="0">
                                          <p:val>
                                            <p:strVal val="#ppt_x"/>
                                          </p:val>
                                        </p:tav>
                                        <p:tav tm="100000">
                                          <p:val>
                                            <p:strVal val="#ppt_x"/>
                                          </p:val>
                                        </p:tav>
                                      </p:tavLst>
                                    </p:anim>
                                    <p:anim calcmode="lin" valueType="num">
                                      <p:cBhvr additive="base">
                                        <p:cTn id="56" dur="500" fill="hold"/>
                                        <p:tgtEl>
                                          <p:spTgt spid="17474"/>
                                        </p:tgtEl>
                                        <p:attrNameLst>
                                          <p:attrName>ppt_y</p:attrName>
                                        </p:attrNameLst>
                                      </p:cBhvr>
                                      <p:tavLst>
                                        <p:tav tm="0">
                                          <p:val>
                                            <p:strVal val="1+#ppt_h/2"/>
                                          </p:val>
                                        </p:tav>
                                        <p:tav tm="100000">
                                          <p:val>
                                            <p:strVal val="#ppt_y"/>
                                          </p:val>
                                        </p:tav>
                                      </p:tavLst>
                                    </p:anim>
                                  </p:childTnLst>
                                </p:cTn>
                              </p:par>
                              <p:par>
                                <p:cTn id="57" presetID="7" presetClass="entr" presetSubtype="4" fill="hold" grpId="0" nodeType="withEffect">
                                  <p:stCondLst>
                                    <p:cond delay="0"/>
                                  </p:stCondLst>
                                  <p:childTnLst>
                                    <p:set>
                                      <p:cBhvr>
                                        <p:cTn id="58" dur="1" fill="hold">
                                          <p:stCondLst>
                                            <p:cond delay="0"/>
                                          </p:stCondLst>
                                        </p:cTn>
                                        <p:tgtEl>
                                          <p:spTgt spid="17468"/>
                                        </p:tgtEl>
                                        <p:attrNameLst>
                                          <p:attrName>style.visibility</p:attrName>
                                        </p:attrNameLst>
                                      </p:cBhvr>
                                      <p:to>
                                        <p:strVal val="visible"/>
                                      </p:to>
                                    </p:set>
                                    <p:anim calcmode="lin" valueType="num">
                                      <p:cBhvr additive="base">
                                        <p:cTn id="59" dur="500" fill="hold"/>
                                        <p:tgtEl>
                                          <p:spTgt spid="17468"/>
                                        </p:tgtEl>
                                        <p:attrNameLst>
                                          <p:attrName>ppt_x</p:attrName>
                                        </p:attrNameLst>
                                      </p:cBhvr>
                                      <p:tavLst>
                                        <p:tav tm="0">
                                          <p:val>
                                            <p:strVal val="#ppt_x"/>
                                          </p:val>
                                        </p:tav>
                                        <p:tav tm="100000">
                                          <p:val>
                                            <p:strVal val="#ppt_x"/>
                                          </p:val>
                                        </p:tav>
                                      </p:tavLst>
                                    </p:anim>
                                    <p:anim calcmode="lin" valueType="num">
                                      <p:cBhvr additive="base">
                                        <p:cTn id="60" dur="500" fill="hold"/>
                                        <p:tgtEl>
                                          <p:spTgt spid="17468"/>
                                        </p:tgtEl>
                                        <p:attrNameLst>
                                          <p:attrName>ppt_y</p:attrName>
                                        </p:attrNameLst>
                                      </p:cBhvr>
                                      <p:tavLst>
                                        <p:tav tm="0">
                                          <p:val>
                                            <p:strVal val="1+#ppt_h/2"/>
                                          </p:val>
                                        </p:tav>
                                        <p:tav tm="100000">
                                          <p:val>
                                            <p:strVal val="#ppt_y"/>
                                          </p:val>
                                        </p:tav>
                                      </p:tavLst>
                                    </p:anim>
                                  </p:childTnLst>
                                </p:cTn>
                              </p:par>
                              <p:par>
                                <p:cTn id="61" presetID="7" presetClass="entr" presetSubtype="4" fill="hold" grpId="0" nodeType="withEffect">
                                  <p:stCondLst>
                                    <p:cond delay="0"/>
                                  </p:stCondLst>
                                  <p:childTnLst>
                                    <p:set>
                                      <p:cBhvr>
                                        <p:cTn id="62" dur="1" fill="hold">
                                          <p:stCondLst>
                                            <p:cond delay="0"/>
                                          </p:stCondLst>
                                        </p:cTn>
                                        <p:tgtEl>
                                          <p:spTgt spid="17473"/>
                                        </p:tgtEl>
                                        <p:attrNameLst>
                                          <p:attrName>style.visibility</p:attrName>
                                        </p:attrNameLst>
                                      </p:cBhvr>
                                      <p:to>
                                        <p:strVal val="visible"/>
                                      </p:to>
                                    </p:set>
                                    <p:anim calcmode="lin" valueType="num">
                                      <p:cBhvr additive="base">
                                        <p:cTn id="63" dur="500" fill="hold"/>
                                        <p:tgtEl>
                                          <p:spTgt spid="17473"/>
                                        </p:tgtEl>
                                        <p:attrNameLst>
                                          <p:attrName>ppt_x</p:attrName>
                                        </p:attrNameLst>
                                      </p:cBhvr>
                                      <p:tavLst>
                                        <p:tav tm="0">
                                          <p:val>
                                            <p:strVal val="#ppt_x"/>
                                          </p:val>
                                        </p:tav>
                                        <p:tav tm="100000">
                                          <p:val>
                                            <p:strVal val="#ppt_x"/>
                                          </p:val>
                                        </p:tav>
                                      </p:tavLst>
                                    </p:anim>
                                    <p:anim calcmode="lin" valueType="num">
                                      <p:cBhvr additive="base">
                                        <p:cTn id="64" dur="500" fill="hold"/>
                                        <p:tgtEl>
                                          <p:spTgt spid="1747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17425"/>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17439"/>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17429"/>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7430"/>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7424"/>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17426"/>
                                        </p:tgtEl>
                                        <p:attrNameLst>
                                          <p:attrName>style.visibility</p:attrName>
                                        </p:attrNameLst>
                                      </p:cBhvr>
                                      <p:to>
                                        <p:strVal val="visible"/>
                                      </p:to>
                                    </p:se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17427"/>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0"/>
                                          </p:stCondLst>
                                        </p:cTn>
                                        <p:tgtEl>
                                          <p:spTgt spid="17428"/>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0"/>
                                  </p:stCondLst>
                                  <p:childTnLst>
                                    <p:set>
                                      <p:cBhvr>
                                        <p:cTn id="91" dur="1" fill="hold">
                                          <p:stCondLst>
                                            <p:cond delay="0"/>
                                          </p:stCondLst>
                                        </p:cTn>
                                        <p:tgtEl>
                                          <p:spTgt spid="17440"/>
                                        </p:tgtEl>
                                        <p:attrNameLst>
                                          <p:attrName>style.visibility</p:attrName>
                                        </p:attrNameLst>
                                      </p:cBhvr>
                                      <p:to>
                                        <p:strVal val="visible"/>
                                      </p:to>
                                    </p:se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17441"/>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17442"/>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17443"/>
                                        </p:tgtEl>
                                        <p:attrNameLst>
                                          <p:attrName>style.visibility</p:attrName>
                                        </p:attrNameLst>
                                      </p:cBhvr>
                                      <p:to>
                                        <p:strVal val="visible"/>
                                      </p:to>
                                    </p:se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17444"/>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17445"/>
                                        </p:tgtEl>
                                        <p:attrNameLst>
                                          <p:attrName>style.visibility</p:attrName>
                                        </p:attrNameLst>
                                      </p:cBhvr>
                                      <p:to>
                                        <p:strVal val="visible"/>
                                      </p:to>
                                    </p:set>
                                  </p:childTnLst>
                                </p:cTn>
                              </p:par>
                            </p:childTnLst>
                          </p:cTn>
                        </p:par>
                        <p:par>
                          <p:cTn id="107" fill="hold">
                            <p:stCondLst>
                              <p:cond delay="500"/>
                            </p:stCondLst>
                            <p:childTnLst>
                              <p:par>
                                <p:cTn id="108" presetID="1" presetClass="entr" presetSubtype="0" fill="hold" grpId="0" nodeType="afterEffect">
                                  <p:stCondLst>
                                    <p:cond delay="0"/>
                                  </p:stCondLst>
                                  <p:childTnLst>
                                    <p:set>
                                      <p:cBhvr>
                                        <p:cTn id="109" dur="1" fill="hold">
                                          <p:stCondLst>
                                            <p:cond delay="0"/>
                                          </p:stCondLst>
                                        </p:cTn>
                                        <p:tgtEl>
                                          <p:spTgt spid="17446"/>
                                        </p:tgtEl>
                                        <p:attrNameLst>
                                          <p:attrName>style.visibility</p:attrName>
                                        </p:attrNameLst>
                                      </p:cBhvr>
                                      <p:to>
                                        <p:strVal val="visible"/>
                                      </p:to>
                                    </p:set>
                                  </p:childTnLst>
                                </p:cTn>
                              </p:par>
                            </p:childTnLst>
                          </p:cTn>
                        </p:par>
                        <p:par>
                          <p:cTn id="110" fill="hold">
                            <p:stCondLst>
                              <p:cond delay="500"/>
                            </p:stCondLst>
                            <p:childTnLst>
                              <p:par>
                                <p:cTn id="111" presetID="1" presetClass="entr" presetSubtype="0" fill="hold" grpId="0" nodeType="afterEffect">
                                  <p:stCondLst>
                                    <p:cond delay="0"/>
                                  </p:stCondLst>
                                  <p:childTnLst>
                                    <p:set>
                                      <p:cBhvr>
                                        <p:cTn id="112" dur="1" fill="hold">
                                          <p:stCondLst>
                                            <p:cond delay="0"/>
                                          </p:stCondLst>
                                        </p:cTn>
                                        <p:tgtEl>
                                          <p:spTgt spid="17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17424" grpId="0"/>
      <p:bldP spid="17425" grpId="0"/>
      <p:bldP spid="17426" grpId="0"/>
      <p:bldP spid="17427" grpId="0"/>
      <p:bldP spid="17428" grpId="0"/>
      <p:bldP spid="17429" grpId="0"/>
      <p:bldP spid="17430" grpId="0"/>
      <p:bldP spid="17438" grpId="0"/>
      <p:bldP spid="17439" grpId="0"/>
      <p:bldP spid="17440" grpId="0"/>
      <p:bldP spid="17441" grpId="0"/>
      <p:bldP spid="17442" grpId="0"/>
      <p:bldP spid="17443" grpId="0"/>
      <p:bldP spid="17444" grpId="0"/>
      <p:bldP spid="17445" grpId="0"/>
      <p:bldP spid="17446" grpId="0"/>
      <p:bldP spid="17455" grpId="0" animBg="1"/>
      <p:bldP spid="17462" grpId="0" animBg="1"/>
      <p:bldP spid="17463" grpId="0" animBg="1"/>
      <p:bldP spid="17464" grpId="0" animBg="1"/>
      <p:bldP spid="17465" grpId="0" animBg="1"/>
      <p:bldP spid="17466" grpId="0" animBg="1"/>
      <p:bldP spid="17467" grpId="0" animBg="1"/>
      <p:bldP spid="17468" grpId="0" animBg="1"/>
      <p:bldP spid="17469" grpId="0" animBg="1"/>
      <p:bldP spid="17470" grpId="0" animBg="1"/>
      <p:bldP spid="17471" grpId="0" animBg="1"/>
      <p:bldP spid="17472" grpId="0" animBg="1"/>
      <p:bldP spid="17473" grpId="0" animBg="1"/>
      <p:bldP spid="1747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4"/>
          <p:cNvPicPr>
            <a:picLocks noGrp="1" noChangeAspect="1" noChangeArrowheads="1"/>
          </p:cNvPicPr>
          <p:nvPr>
            <p:ph sz="quarter" idx="2"/>
          </p:nvPr>
        </p:nvPicPr>
        <p:blipFill>
          <a:blip r:embed="rId3" cstate="print"/>
          <a:srcRect/>
          <a:stretch>
            <a:fillRect/>
          </a:stretch>
        </p:blipFill>
        <p:spPr bwMode="auto">
          <a:xfrm>
            <a:off x="2770188" y="2554288"/>
            <a:ext cx="5668962" cy="3894137"/>
          </a:xfrm>
          <a:noFill/>
          <a:ln w="28575" algn="ctr">
            <a:miter lim="800000"/>
            <a:headEnd/>
            <a:tailEnd/>
          </a:ln>
        </p:spPr>
      </p:pic>
      <p:sp>
        <p:nvSpPr>
          <p:cNvPr id="21509" name="Rectangle 5"/>
          <p:cNvSpPr>
            <a:spLocks noChangeArrowheads="1"/>
          </p:cNvSpPr>
          <p:nvPr/>
        </p:nvSpPr>
        <p:spPr bwMode="auto">
          <a:xfrm>
            <a:off x="2770188" y="2514600"/>
            <a:ext cx="5668962" cy="3940175"/>
          </a:xfrm>
          <a:prstGeom prst="rect">
            <a:avLst/>
          </a:prstGeom>
          <a:solidFill>
            <a:schemeClr val="bg1"/>
          </a:solidFill>
          <a:ln w="9525" algn="ctr">
            <a:noFill/>
            <a:miter lim="800000"/>
            <a:headEnd/>
            <a:tailEnd/>
          </a:ln>
        </p:spPr>
        <p:txBody>
          <a:bodyPr wrap="none" anchor="ctr"/>
          <a:lstStyle/>
          <a:p>
            <a:r>
              <a:rPr lang="es-ES_tradnl"/>
              <a:t>        </a:t>
            </a:r>
          </a:p>
        </p:txBody>
      </p:sp>
      <p:sp>
        <p:nvSpPr>
          <p:cNvPr id="18441" name="Rectangle 6"/>
          <p:cNvSpPr>
            <a:spLocks noChangeArrowheads="1"/>
          </p:cNvSpPr>
          <p:nvPr/>
        </p:nvSpPr>
        <p:spPr bwMode="auto">
          <a:xfrm>
            <a:off x="3124200" y="4143375"/>
            <a:ext cx="1676400" cy="258763"/>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Universities</a:t>
            </a:r>
            <a:endParaRPr lang="es-ES" sz="1400">
              <a:latin typeface="Arial Unicode MS" pitchFamily="34" charset="-128"/>
            </a:endParaRPr>
          </a:p>
        </p:txBody>
      </p:sp>
      <p:sp>
        <p:nvSpPr>
          <p:cNvPr id="18442" name="Rectangle 6"/>
          <p:cNvSpPr>
            <a:spLocks noChangeArrowheads="1"/>
          </p:cNvSpPr>
          <p:nvPr/>
        </p:nvSpPr>
        <p:spPr bwMode="auto">
          <a:xfrm>
            <a:off x="2514600" y="4851400"/>
            <a:ext cx="22860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Incubators</a:t>
            </a:r>
            <a:endParaRPr lang="es-ES" sz="1400">
              <a:latin typeface="Arial Unicode MS" pitchFamily="34" charset="-128"/>
            </a:endParaRPr>
          </a:p>
        </p:txBody>
      </p:sp>
      <p:sp>
        <p:nvSpPr>
          <p:cNvPr id="18443" name="Rectangle 6"/>
          <p:cNvSpPr>
            <a:spLocks noChangeArrowheads="1"/>
          </p:cNvSpPr>
          <p:nvPr/>
        </p:nvSpPr>
        <p:spPr bwMode="auto">
          <a:xfrm>
            <a:off x="2819400" y="3252788"/>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Institutions</a:t>
            </a:r>
            <a:endParaRPr lang="es-ES" sz="1400">
              <a:latin typeface="Arial Unicode MS" pitchFamily="34" charset="-128"/>
            </a:endParaRPr>
          </a:p>
        </p:txBody>
      </p:sp>
      <p:sp>
        <p:nvSpPr>
          <p:cNvPr id="18444" name="Rectangle 6"/>
          <p:cNvSpPr>
            <a:spLocks noChangeArrowheads="1"/>
          </p:cNvSpPr>
          <p:nvPr/>
        </p:nvSpPr>
        <p:spPr bwMode="auto">
          <a:xfrm>
            <a:off x="2819400" y="3713163"/>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Specifics spaces</a:t>
            </a:r>
          </a:p>
        </p:txBody>
      </p:sp>
      <p:sp>
        <p:nvSpPr>
          <p:cNvPr id="18445" name="Rectangle 6"/>
          <p:cNvSpPr>
            <a:spLocks noChangeArrowheads="1"/>
          </p:cNvSpPr>
          <p:nvPr/>
        </p:nvSpPr>
        <p:spPr bwMode="auto">
          <a:xfrm>
            <a:off x="2819400" y="4516438"/>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Technological centers </a:t>
            </a:r>
            <a:endParaRPr lang="es-ES" sz="1400">
              <a:latin typeface="Arial Unicode MS" pitchFamily="34" charset="-128"/>
            </a:endParaRPr>
          </a:p>
        </p:txBody>
      </p:sp>
      <p:sp>
        <p:nvSpPr>
          <p:cNvPr id="18446" name="Rectangle 6"/>
          <p:cNvSpPr>
            <a:spLocks noChangeArrowheads="1"/>
          </p:cNvSpPr>
          <p:nvPr/>
        </p:nvSpPr>
        <p:spPr bwMode="auto">
          <a:xfrm>
            <a:off x="2819400" y="5222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Residences</a:t>
            </a:r>
            <a:endParaRPr lang="es-ES" sz="1400">
              <a:latin typeface="Arial Unicode MS" pitchFamily="34" charset="-128"/>
            </a:endParaRPr>
          </a:p>
        </p:txBody>
      </p:sp>
      <p:sp>
        <p:nvSpPr>
          <p:cNvPr id="18447" name="Rectangle 6"/>
          <p:cNvSpPr>
            <a:spLocks noChangeArrowheads="1"/>
          </p:cNvSpPr>
          <p:nvPr/>
        </p:nvSpPr>
        <p:spPr bwMode="auto">
          <a:xfrm>
            <a:off x="2819400" y="5603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Dissemination</a:t>
            </a:r>
            <a:endParaRPr lang="es-ES" sz="1400">
              <a:latin typeface="Arial Unicode MS" pitchFamily="34" charset="-128"/>
            </a:endParaRPr>
          </a:p>
        </p:txBody>
      </p:sp>
      <p:sp>
        <p:nvSpPr>
          <p:cNvPr id="18448" name="Rectangle 6"/>
          <p:cNvSpPr>
            <a:spLocks noChangeArrowheads="1"/>
          </p:cNvSpPr>
          <p:nvPr/>
        </p:nvSpPr>
        <p:spPr bwMode="auto">
          <a:xfrm>
            <a:off x="2819400" y="28352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Companies</a:t>
            </a:r>
            <a:endParaRPr lang="es-ES" sz="1400">
              <a:latin typeface="Arial Unicode MS" pitchFamily="34" charset="-128"/>
            </a:endParaRPr>
          </a:p>
        </p:txBody>
      </p:sp>
      <p:sp>
        <p:nvSpPr>
          <p:cNvPr id="18449" name="Rectangle 6"/>
          <p:cNvSpPr>
            <a:spLocks noChangeArrowheads="1"/>
          </p:cNvSpPr>
          <p:nvPr/>
        </p:nvSpPr>
        <p:spPr bwMode="auto">
          <a:xfrm>
            <a:off x="4800600" y="4143375"/>
            <a:ext cx="1676400" cy="258763"/>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UB, UPC, La Salle</a:t>
            </a:r>
            <a:endParaRPr lang="es-ES" sz="1400">
              <a:latin typeface="Arial Unicode MS" pitchFamily="34" charset="-128"/>
            </a:endParaRPr>
          </a:p>
        </p:txBody>
      </p:sp>
      <p:sp>
        <p:nvSpPr>
          <p:cNvPr id="18450" name="Rectangle 6"/>
          <p:cNvSpPr>
            <a:spLocks noChangeArrowheads="1"/>
          </p:cNvSpPr>
          <p:nvPr/>
        </p:nvSpPr>
        <p:spPr bwMode="auto">
          <a:xfrm>
            <a:off x="4800600" y="4851400"/>
            <a:ext cx="2286000" cy="307975"/>
          </a:xfrm>
          <a:prstGeom prst="rect">
            <a:avLst/>
          </a:prstGeom>
          <a:noFill/>
          <a:ln w="9525" algn="ctr">
            <a:noFill/>
            <a:miter lim="800000"/>
            <a:headEnd/>
            <a:tailEnd/>
          </a:ln>
        </p:spPr>
        <p:txBody>
          <a:bodyPr>
            <a:spAutoFit/>
          </a:bodyPr>
          <a:lstStyle/>
          <a:p>
            <a:r>
              <a:rPr lang="ca-ES" sz="1400">
                <a:latin typeface="Arial Unicode MS" pitchFamily="34" charset="-128"/>
              </a:rPr>
              <a:t>Media-TIC building</a:t>
            </a:r>
            <a:endParaRPr lang="es-ES" sz="1400">
              <a:latin typeface="Arial Unicode MS" pitchFamily="34" charset="-128"/>
            </a:endParaRPr>
          </a:p>
        </p:txBody>
      </p:sp>
      <p:sp>
        <p:nvSpPr>
          <p:cNvPr id="18451" name="Rectangle 6"/>
          <p:cNvSpPr>
            <a:spLocks noChangeArrowheads="1"/>
          </p:cNvSpPr>
          <p:nvPr/>
        </p:nvSpPr>
        <p:spPr bwMode="auto">
          <a:xfrm>
            <a:off x="4800600" y="3328988"/>
            <a:ext cx="3200400" cy="258762"/>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CMT, FBD, Localret</a:t>
            </a:r>
          </a:p>
        </p:txBody>
      </p:sp>
      <p:sp>
        <p:nvSpPr>
          <p:cNvPr id="18452" name="Rectangle 6"/>
          <p:cNvSpPr>
            <a:spLocks noChangeArrowheads="1"/>
          </p:cNvSpPr>
          <p:nvPr/>
        </p:nvSpPr>
        <p:spPr bwMode="auto">
          <a:xfrm>
            <a:off x="4800600" y="3713163"/>
            <a:ext cx="3124200" cy="400050"/>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Interface building, Media-TIC building</a:t>
            </a:r>
            <a:endParaRPr lang="es-ES" sz="1400">
              <a:latin typeface="Arial Unicode MS" pitchFamily="34" charset="-128"/>
            </a:endParaRPr>
          </a:p>
          <a:p>
            <a:pPr>
              <a:lnSpc>
                <a:spcPct val="70000"/>
              </a:lnSpc>
            </a:pPr>
            <a:endParaRPr lang="ca-ES" sz="1400">
              <a:latin typeface="Arial Unicode MS" pitchFamily="34" charset="-128"/>
            </a:endParaRPr>
          </a:p>
        </p:txBody>
      </p:sp>
      <p:sp>
        <p:nvSpPr>
          <p:cNvPr id="18453" name="Rectangle 6"/>
          <p:cNvSpPr>
            <a:spLocks noChangeArrowheads="1"/>
          </p:cNvSpPr>
          <p:nvPr/>
        </p:nvSpPr>
        <p:spPr bwMode="auto">
          <a:xfrm>
            <a:off x="4800600" y="4516438"/>
            <a:ext cx="3124200" cy="258762"/>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Technological ICT Center</a:t>
            </a:r>
            <a:endParaRPr lang="es-ES" sz="1400">
              <a:latin typeface="Arial Unicode MS" pitchFamily="34" charset="-128"/>
            </a:endParaRPr>
          </a:p>
        </p:txBody>
      </p:sp>
      <p:sp>
        <p:nvSpPr>
          <p:cNvPr id="18454" name="Rectangle 6"/>
          <p:cNvSpPr>
            <a:spLocks noChangeArrowheads="1"/>
          </p:cNvSpPr>
          <p:nvPr/>
        </p:nvSpPr>
        <p:spPr bwMode="auto">
          <a:xfrm>
            <a:off x="4800600" y="5222875"/>
            <a:ext cx="2667000" cy="330200"/>
          </a:xfrm>
          <a:prstGeom prst="rect">
            <a:avLst/>
          </a:prstGeom>
          <a:noFill/>
          <a:ln w="9525" algn="ctr">
            <a:noFill/>
            <a:miter lim="800000"/>
            <a:headEnd/>
            <a:tailEnd/>
          </a:ln>
        </p:spPr>
        <p:txBody>
          <a:bodyPr>
            <a:spAutoFit/>
          </a:bodyPr>
          <a:lstStyle/>
          <a:p>
            <a:r>
              <a:rPr lang="ca-ES" sz="1400">
                <a:latin typeface="Arial Unicode MS" pitchFamily="34" charset="-128"/>
              </a:rPr>
              <a:t>Melon District</a:t>
            </a:r>
            <a:endParaRPr lang="es-ES" sz="1400">
              <a:latin typeface="Arial Unicode MS" pitchFamily="34" charset="-128"/>
            </a:endParaRPr>
          </a:p>
        </p:txBody>
      </p:sp>
      <p:sp>
        <p:nvSpPr>
          <p:cNvPr id="18455" name="Rectangle 6"/>
          <p:cNvSpPr>
            <a:spLocks noChangeArrowheads="1"/>
          </p:cNvSpPr>
          <p:nvPr/>
        </p:nvSpPr>
        <p:spPr bwMode="auto">
          <a:xfrm>
            <a:off x="4800600" y="5603875"/>
            <a:ext cx="2286000" cy="330200"/>
          </a:xfrm>
          <a:prstGeom prst="rect">
            <a:avLst/>
          </a:prstGeom>
          <a:noFill/>
          <a:ln w="9525" algn="ctr">
            <a:noFill/>
            <a:miter lim="800000"/>
            <a:headEnd/>
            <a:tailEnd/>
          </a:ln>
        </p:spPr>
        <p:txBody>
          <a:bodyPr>
            <a:spAutoFit/>
          </a:bodyPr>
          <a:lstStyle/>
          <a:p>
            <a:r>
              <a:rPr lang="ca-ES" sz="1400">
                <a:latin typeface="Arial Unicode MS" pitchFamily="34" charset="-128"/>
              </a:rPr>
              <a:t>ICT House</a:t>
            </a:r>
            <a:endParaRPr lang="es-ES" sz="1400">
              <a:latin typeface="Arial Unicode MS" pitchFamily="34" charset="-128"/>
            </a:endParaRPr>
          </a:p>
        </p:txBody>
      </p:sp>
      <p:sp>
        <p:nvSpPr>
          <p:cNvPr id="18456" name="Rectangle 6"/>
          <p:cNvSpPr>
            <a:spLocks noChangeArrowheads="1"/>
          </p:cNvSpPr>
          <p:nvPr/>
        </p:nvSpPr>
        <p:spPr bwMode="auto">
          <a:xfrm>
            <a:off x="4800600" y="2835275"/>
            <a:ext cx="3048000" cy="330200"/>
          </a:xfrm>
          <a:prstGeom prst="rect">
            <a:avLst/>
          </a:prstGeom>
          <a:noFill/>
          <a:ln w="9525" algn="ctr">
            <a:noFill/>
            <a:miter lim="800000"/>
            <a:headEnd/>
            <a:tailEnd/>
          </a:ln>
        </p:spPr>
        <p:txBody>
          <a:bodyPr>
            <a:spAutoFit/>
          </a:bodyPr>
          <a:lstStyle/>
          <a:p>
            <a:r>
              <a:rPr lang="ca-ES" sz="1400">
                <a:latin typeface="Arial Unicode MS" pitchFamily="34" charset="-128"/>
              </a:rPr>
              <a:t>T-Systems, Indra, Telef</a:t>
            </a:r>
            <a:r>
              <a:rPr lang="ca-ES" altLang="ja-JP" sz="1400">
                <a:ea typeface="ヒラギノ角ゴ Pro W3"/>
                <a:cs typeface="ヒラギノ角ゴ Pro W3"/>
              </a:rPr>
              <a:t>ó</a:t>
            </a:r>
            <a:r>
              <a:rPr lang="ca-ES" altLang="ja-JP" sz="1400">
                <a:latin typeface="Arial Unicode MS" pitchFamily="34" charset="-128"/>
                <a:ea typeface="ヒラギノ角ゴ Pro W3"/>
                <a:cs typeface="ヒラギノ角ゴ Pro W3"/>
              </a:rPr>
              <a:t>nica</a:t>
            </a:r>
            <a:endParaRPr lang="es-ES" sz="1400">
              <a:latin typeface="Arial Unicode MS" pitchFamily="34" charset="-128"/>
            </a:endParaRPr>
          </a:p>
        </p:txBody>
      </p:sp>
      <p:sp>
        <p:nvSpPr>
          <p:cNvPr id="18457" name="Freeform 25"/>
          <p:cNvSpPr>
            <a:spLocks/>
          </p:cNvSpPr>
          <p:nvPr/>
        </p:nvSpPr>
        <p:spPr bwMode="auto">
          <a:xfrm>
            <a:off x="2960688" y="55959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FFBB31"/>
            </a:solidFill>
            <a:round/>
            <a:headEnd/>
            <a:tailEnd/>
          </a:ln>
        </p:spPr>
        <p:txBody>
          <a:bodyPr wrap="none" anchor="ctr"/>
          <a:lstStyle/>
          <a:p>
            <a:pPr algn="r"/>
            <a:endParaRPr lang="es-ES"/>
          </a:p>
        </p:txBody>
      </p:sp>
      <p:sp>
        <p:nvSpPr>
          <p:cNvPr id="18458" name="Freeform 26"/>
          <p:cNvSpPr>
            <a:spLocks/>
          </p:cNvSpPr>
          <p:nvPr/>
        </p:nvSpPr>
        <p:spPr bwMode="auto">
          <a:xfrm>
            <a:off x="2960688" y="5192713"/>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FFBB31"/>
            </a:solidFill>
            <a:round/>
            <a:headEnd/>
            <a:tailEnd/>
          </a:ln>
        </p:spPr>
        <p:txBody>
          <a:bodyPr wrap="none" anchor="ctr"/>
          <a:lstStyle/>
          <a:p>
            <a:pPr algn="r"/>
            <a:endParaRPr lang="es-ES"/>
          </a:p>
        </p:txBody>
      </p:sp>
      <p:sp>
        <p:nvSpPr>
          <p:cNvPr id="18459" name="Freeform 27"/>
          <p:cNvSpPr>
            <a:spLocks/>
          </p:cNvSpPr>
          <p:nvPr/>
        </p:nvSpPr>
        <p:spPr bwMode="auto">
          <a:xfrm>
            <a:off x="2960688" y="48402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FFBB31"/>
            </a:solidFill>
            <a:round/>
            <a:headEnd/>
            <a:tailEnd/>
          </a:ln>
        </p:spPr>
        <p:txBody>
          <a:bodyPr wrap="none" anchor="ctr"/>
          <a:lstStyle/>
          <a:p>
            <a:pPr algn="r"/>
            <a:endParaRPr lang="es-ES"/>
          </a:p>
        </p:txBody>
      </p:sp>
      <p:sp>
        <p:nvSpPr>
          <p:cNvPr id="18460" name="Freeform 28"/>
          <p:cNvSpPr>
            <a:spLocks/>
          </p:cNvSpPr>
          <p:nvPr/>
        </p:nvSpPr>
        <p:spPr bwMode="auto">
          <a:xfrm>
            <a:off x="2960688" y="44402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FFBB31"/>
            </a:solidFill>
            <a:round/>
            <a:headEnd/>
            <a:tailEnd/>
          </a:ln>
        </p:spPr>
        <p:txBody>
          <a:bodyPr wrap="none" anchor="ctr"/>
          <a:lstStyle/>
          <a:p>
            <a:pPr algn="r"/>
            <a:endParaRPr lang="es-ES"/>
          </a:p>
        </p:txBody>
      </p:sp>
      <p:sp>
        <p:nvSpPr>
          <p:cNvPr id="18461" name="Freeform 29"/>
          <p:cNvSpPr>
            <a:spLocks/>
          </p:cNvSpPr>
          <p:nvPr/>
        </p:nvSpPr>
        <p:spPr bwMode="auto">
          <a:xfrm>
            <a:off x="2960688" y="4038600"/>
            <a:ext cx="1752600"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FFBB31"/>
            </a:solidFill>
            <a:round/>
            <a:headEnd/>
            <a:tailEnd/>
          </a:ln>
        </p:spPr>
        <p:txBody>
          <a:bodyPr wrap="none" anchor="ctr"/>
          <a:lstStyle/>
          <a:p>
            <a:pPr algn="r"/>
            <a:endParaRPr lang="es-ES"/>
          </a:p>
        </p:txBody>
      </p:sp>
      <p:sp>
        <p:nvSpPr>
          <p:cNvPr id="18462" name="Freeform 30"/>
          <p:cNvSpPr>
            <a:spLocks/>
          </p:cNvSpPr>
          <p:nvPr/>
        </p:nvSpPr>
        <p:spPr bwMode="auto">
          <a:xfrm>
            <a:off x="2960688" y="36337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FFBB31"/>
            </a:solidFill>
            <a:round/>
            <a:headEnd/>
            <a:tailEnd/>
          </a:ln>
        </p:spPr>
        <p:txBody>
          <a:bodyPr wrap="none" anchor="ctr"/>
          <a:lstStyle/>
          <a:p>
            <a:pPr algn="r"/>
            <a:endParaRPr lang="es-ES"/>
          </a:p>
        </p:txBody>
      </p:sp>
      <p:sp>
        <p:nvSpPr>
          <p:cNvPr id="18463" name="Freeform 31"/>
          <p:cNvSpPr>
            <a:spLocks/>
          </p:cNvSpPr>
          <p:nvPr/>
        </p:nvSpPr>
        <p:spPr bwMode="auto">
          <a:xfrm>
            <a:off x="2960688" y="31956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FFBB31"/>
            </a:solidFill>
            <a:round/>
            <a:headEnd/>
            <a:tailEnd/>
          </a:ln>
        </p:spPr>
        <p:txBody>
          <a:bodyPr wrap="none" anchor="ctr"/>
          <a:lstStyle/>
          <a:p>
            <a:pPr algn="r"/>
            <a:endParaRPr lang="es-ES"/>
          </a:p>
        </p:txBody>
      </p:sp>
      <p:sp>
        <p:nvSpPr>
          <p:cNvPr id="18464" name="Freeform 32"/>
          <p:cNvSpPr>
            <a:spLocks/>
          </p:cNvSpPr>
          <p:nvPr/>
        </p:nvSpPr>
        <p:spPr bwMode="auto">
          <a:xfrm>
            <a:off x="4876800" y="55959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FFBB31"/>
            </a:solidFill>
            <a:round/>
            <a:headEnd/>
            <a:tailEnd/>
          </a:ln>
        </p:spPr>
        <p:txBody>
          <a:bodyPr wrap="none" anchor="ctr"/>
          <a:lstStyle/>
          <a:p>
            <a:pPr algn="r"/>
            <a:endParaRPr lang="es-ES"/>
          </a:p>
        </p:txBody>
      </p:sp>
      <p:sp>
        <p:nvSpPr>
          <p:cNvPr id="18465" name="Freeform 33"/>
          <p:cNvSpPr>
            <a:spLocks/>
          </p:cNvSpPr>
          <p:nvPr/>
        </p:nvSpPr>
        <p:spPr bwMode="auto">
          <a:xfrm>
            <a:off x="4876800" y="5192713"/>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FFBB31"/>
            </a:solidFill>
            <a:round/>
            <a:headEnd/>
            <a:tailEnd/>
          </a:ln>
        </p:spPr>
        <p:txBody>
          <a:bodyPr wrap="none" anchor="ctr"/>
          <a:lstStyle/>
          <a:p>
            <a:pPr algn="r"/>
            <a:endParaRPr lang="es-ES"/>
          </a:p>
        </p:txBody>
      </p:sp>
      <p:sp>
        <p:nvSpPr>
          <p:cNvPr id="18466" name="Freeform 34"/>
          <p:cNvSpPr>
            <a:spLocks/>
          </p:cNvSpPr>
          <p:nvPr/>
        </p:nvSpPr>
        <p:spPr bwMode="auto">
          <a:xfrm>
            <a:off x="4876800" y="484028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FFBB31"/>
            </a:solidFill>
            <a:round/>
            <a:headEnd/>
            <a:tailEnd/>
          </a:ln>
        </p:spPr>
        <p:txBody>
          <a:bodyPr wrap="none" anchor="ctr"/>
          <a:lstStyle/>
          <a:p>
            <a:pPr algn="r"/>
            <a:endParaRPr lang="es-ES"/>
          </a:p>
        </p:txBody>
      </p:sp>
      <p:sp>
        <p:nvSpPr>
          <p:cNvPr id="18467" name="Freeform 35"/>
          <p:cNvSpPr>
            <a:spLocks/>
          </p:cNvSpPr>
          <p:nvPr/>
        </p:nvSpPr>
        <p:spPr bwMode="auto">
          <a:xfrm>
            <a:off x="4876800" y="44402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FFBB31"/>
            </a:solidFill>
            <a:round/>
            <a:headEnd/>
            <a:tailEnd/>
          </a:ln>
        </p:spPr>
        <p:txBody>
          <a:bodyPr wrap="none" anchor="ctr"/>
          <a:lstStyle/>
          <a:p>
            <a:pPr algn="r"/>
            <a:endParaRPr lang="es-ES"/>
          </a:p>
        </p:txBody>
      </p:sp>
      <p:sp>
        <p:nvSpPr>
          <p:cNvPr id="18468" name="Freeform 36"/>
          <p:cNvSpPr>
            <a:spLocks/>
          </p:cNvSpPr>
          <p:nvPr/>
        </p:nvSpPr>
        <p:spPr bwMode="auto">
          <a:xfrm>
            <a:off x="4876800" y="4038600"/>
            <a:ext cx="2879725"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FFBB31"/>
            </a:solidFill>
            <a:round/>
            <a:headEnd/>
            <a:tailEnd/>
          </a:ln>
        </p:spPr>
        <p:txBody>
          <a:bodyPr wrap="none" anchor="ctr"/>
          <a:lstStyle/>
          <a:p>
            <a:pPr algn="r"/>
            <a:endParaRPr lang="es-ES"/>
          </a:p>
        </p:txBody>
      </p:sp>
      <p:sp>
        <p:nvSpPr>
          <p:cNvPr id="18469" name="Freeform 37"/>
          <p:cNvSpPr>
            <a:spLocks/>
          </p:cNvSpPr>
          <p:nvPr/>
        </p:nvSpPr>
        <p:spPr bwMode="auto">
          <a:xfrm>
            <a:off x="4876800" y="363378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FFBB31"/>
            </a:solidFill>
            <a:round/>
            <a:headEnd/>
            <a:tailEnd/>
          </a:ln>
        </p:spPr>
        <p:txBody>
          <a:bodyPr wrap="none" anchor="ctr"/>
          <a:lstStyle/>
          <a:p>
            <a:pPr algn="r"/>
            <a:endParaRPr lang="es-ES"/>
          </a:p>
        </p:txBody>
      </p:sp>
      <p:sp>
        <p:nvSpPr>
          <p:cNvPr id="18470" name="Freeform 38"/>
          <p:cNvSpPr>
            <a:spLocks/>
          </p:cNvSpPr>
          <p:nvPr/>
        </p:nvSpPr>
        <p:spPr bwMode="auto">
          <a:xfrm>
            <a:off x="4876800" y="31956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FFBB31"/>
            </a:solidFill>
            <a:round/>
            <a:headEnd/>
            <a:tailEnd/>
          </a:ln>
        </p:spPr>
        <p:txBody>
          <a:bodyPr wrap="none" anchor="ctr"/>
          <a:lstStyle/>
          <a:p>
            <a:pPr algn="r"/>
            <a:endParaRPr lang="es-ES"/>
          </a:p>
        </p:txBody>
      </p:sp>
      <p:pic>
        <p:nvPicPr>
          <p:cNvPr id="38946" name="Picture 39" descr="ICT"/>
          <p:cNvPicPr>
            <a:picLocks noChangeAspect="1" noChangeArrowheads="1"/>
          </p:cNvPicPr>
          <p:nvPr/>
        </p:nvPicPr>
        <p:blipFill>
          <a:blip r:embed="rId4" cstate="print"/>
          <a:srcRect/>
          <a:stretch>
            <a:fillRect/>
          </a:stretch>
        </p:blipFill>
        <p:spPr bwMode="auto">
          <a:xfrm>
            <a:off x="196850" y="3276600"/>
            <a:ext cx="2544763" cy="2593975"/>
          </a:xfrm>
          <a:prstGeom prst="rect">
            <a:avLst/>
          </a:prstGeom>
          <a:noFill/>
          <a:ln w="9525">
            <a:noFill/>
            <a:miter lim="800000"/>
            <a:headEnd/>
            <a:tailEnd/>
          </a:ln>
        </p:spPr>
      </p:pic>
      <p:sp>
        <p:nvSpPr>
          <p:cNvPr id="38947"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ICT: Network of R+D centres related to ICT</a:t>
            </a:r>
            <a:endParaRPr lang="es-ES" altLang="zh-CN" b="1">
              <a:solidFill>
                <a:schemeClr val="accent1"/>
              </a:solidFill>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ppt_x"/>
                                          </p:val>
                                        </p:tav>
                                        <p:tav tm="100000">
                                          <p:val>
                                            <p:strVal val="#ppt_x"/>
                                          </p:val>
                                        </p:tav>
                                      </p:tavLst>
                                    </p:anim>
                                    <p:anim calcmode="lin" valueType="num">
                                      <p:cBhvr additive="base">
                                        <p:cTn id="8" dur="500" fill="hold"/>
                                        <p:tgtEl>
                                          <p:spTgt spid="21509"/>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8457"/>
                                        </p:tgtEl>
                                        <p:attrNameLst>
                                          <p:attrName>style.visibility</p:attrName>
                                        </p:attrNameLst>
                                      </p:cBhvr>
                                      <p:to>
                                        <p:strVal val="visible"/>
                                      </p:to>
                                    </p:set>
                                    <p:anim calcmode="lin" valueType="num">
                                      <p:cBhvr additive="base">
                                        <p:cTn id="11" dur="500" fill="hold"/>
                                        <p:tgtEl>
                                          <p:spTgt spid="18457"/>
                                        </p:tgtEl>
                                        <p:attrNameLst>
                                          <p:attrName>ppt_x</p:attrName>
                                        </p:attrNameLst>
                                      </p:cBhvr>
                                      <p:tavLst>
                                        <p:tav tm="0">
                                          <p:val>
                                            <p:strVal val="#ppt_x"/>
                                          </p:val>
                                        </p:tav>
                                        <p:tav tm="100000">
                                          <p:val>
                                            <p:strVal val="#ppt_x"/>
                                          </p:val>
                                        </p:tav>
                                      </p:tavLst>
                                    </p:anim>
                                    <p:anim calcmode="lin" valueType="num">
                                      <p:cBhvr additive="base">
                                        <p:cTn id="12" dur="500" fill="hold"/>
                                        <p:tgtEl>
                                          <p:spTgt spid="18457"/>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18465"/>
                                        </p:tgtEl>
                                        <p:attrNameLst>
                                          <p:attrName>style.visibility</p:attrName>
                                        </p:attrNameLst>
                                      </p:cBhvr>
                                      <p:to>
                                        <p:strVal val="visible"/>
                                      </p:to>
                                    </p:set>
                                    <p:anim calcmode="lin" valueType="num">
                                      <p:cBhvr additive="base">
                                        <p:cTn id="15" dur="500" fill="hold"/>
                                        <p:tgtEl>
                                          <p:spTgt spid="18465"/>
                                        </p:tgtEl>
                                        <p:attrNameLst>
                                          <p:attrName>ppt_x</p:attrName>
                                        </p:attrNameLst>
                                      </p:cBhvr>
                                      <p:tavLst>
                                        <p:tav tm="0">
                                          <p:val>
                                            <p:strVal val="#ppt_x"/>
                                          </p:val>
                                        </p:tav>
                                        <p:tav tm="100000">
                                          <p:val>
                                            <p:strVal val="#ppt_x"/>
                                          </p:val>
                                        </p:tav>
                                      </p:tavLst>
                                    </p:anim>
                                    <p:anim calcmode="lin" valueType="num">
                                      <p:cBhvr additive="base">
                                        <p:cTn id="16" dur="500" fill="hold"/>
                                        <p:tgtEl>
                                          <p:spTgt spid="18465"/>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18467"/>
                                        </p:tgtEl>
                                        <p:attrNameLst>
                                          <p:attrName>style.visibility</p:attrName>
                                        </p:attrNameLst>
                                      </p:cBhvr>
                                      <p:to>
                                        <p:strVal val="visible"/>
                                      </p:to>
                                    </p:set>
                                    <p:anim calcmode="lin" valueType="num">
                                      <p:cBhvr additive="base">
                                        <p:cTn id="19" dur="500" fill="hold"/>
                                        <p:tgtEl>
                                          <p:spTgt spid="18467"/>
                                        </p:tgtEl>
                                        <p:attrNameLst>
                                          <p:attrName>ppt_x</p:attrName>
                                        </p:attrNameLst>
                                      </p:cBhvr>
                                      <p:tavLst>
                                        <p:tav tm="0">
                                          <p:val>
                                            <p:strVal val="#ppt_x"/>
                                          </p:val>
                                        </p:tav>
                                        <p:tav tm="100000">
                                          <p:val>
                                            <p:strVal val="#ppt_x"/>
                                          </p:val>
                                        </p:tav>
                                      </p:tavLst>
                                    </p:anim>
                                    <p:anim calcmode="lin" valueType="num">
                                      <p:cBhvr additive="base">
                                        <p:cTn id="20" dur="500" fill="hold"/>
                                        <p:tgtEl>
                                          <p:spTgt spid="18467"/>
                                        </p:tgtEl>
                                        <p:attrNameLst>
                                          <p:attrName>ppt_y</p:attrName>
                                        </p:attrNameLst>
                                      </p:cBhvr>
                                      <p:tavLst>
                                        <p:tav tm="0">
                                          <p:val>
                                            <p:strVal val="1+#ppt_h/2"/>
                                          </p:val>
                                        </p:tav>
                                        <p:tav tm="100000">
                                          <p:val>
                                            <p:strVal val="#ppt_y"/>
                                          </p:val>
                                        </p:tav>
                                      </p:tavLst>
                                    </p:anim>
                                  </p:childTnLst>
                                </p:cTn>
                              </p:par>
                              <p:par>
                                <p:cTn id="21" presetID="7" presetClass="entr" presetSubtype="4" fill="hold" grpId="0" nodeType="withEffect">
                                  <p:stCondLst>
                                    <p:cond delay="0"/>
                                  </p:stCondLst>
                                  <p:childTnLst>
                                    <p:set>
                                      <p:cBhvr>
                                        <p:cTn id="22" dur="1" fill="hold">
                                          <p:stCondLst>
                                            <p:cond delay="0"/>
                                          </p:stCondLst>
                                        </p:cTn>
                                        <p:tgtEl>
                                          <p:spTgt spid="18462"/>
                                        </p:tgtEl>
                                        <p:attrNameLst>
                                          <p:attrName>style.visibility</p:attrName>
                                        </p:attrNameLst>
                                      </p:cBhvr>
                                      <p:to>
                                        <p:strVal val="visible"/>
                                      </p:to>
                                    </p:set>
                                    <p:anim calcmode="lin" valueType="num">
                                      <p:cBhvr additive="base">
                                        <p:cTn id="23" dur="500" fill="hold"/>
                                        <p:tgtEl>
                                          <p:spTgt spid="18462"/>
                                        </p:tgtEl>
                                        <p:attrNameLst>
                                          <p:attrName>ppt_x</p:attrName>
                                        </p:attrNameLst>
                                      </p:cBhvr>
                                      <p:tavLst>
                                        <p:tav tm="0">
                                          <p:val>
                                            <p:strVal val="#ppt_x"/>
                                          </p:val>
                                        </p:tav>
                                        <p:tav tm="100000">
                                          <p:val>
                                            <p:strVal val="#ppt_x"/>
                                          </p:val>
                                        </p:tav>
                                      </p:tavLst>
                                    </p:anim>
                                    <p:anim calcmode="lin" valueType="num">
                                      <p:cBhvr additive="base">
                                        <p:cTn id="24" dur="500" fill="hold"/>
                                        <p:tgtEl>
                                          <p:spTgt spid="18462"/>
                                        </p:tgtEl>
                                        <p:attrNameLst>
                                          <p:attrName>ppt_y</p:attrName>
                                        </p:attrNameLst>
                                      </p:cBhvr>
                                      <p:tavLst>
                                        <p:tav tm="0">
                                          <p:val>
                                            <p:strVal val="1+#ppt_h/2"/>
                                          </p:val>
                                        </p:tav>
                                        <p:tav tm="100000">
                                          <p:val>
                                            <p:strVal val="#ppt_y"/>
                                          </p:val>
                                        </p:tav>
                                      </p:tavLst>
                                    </p:anim>
                                  </p:childTnLst>
                                </p:cTn>
                              </p:par>
                              <p:par>
                                <p:cTn id="25" presetID="7" presetClass="entr" presetSubtype="4" fill="hold" grpId="0" nodeType="withEffect">
                                  <p:stCondLst>
                                    <p:cond delay="0"/>
                                  </p:stCondLst>
                                  <p:childTnLst>
                                    <p:set>
                                      <p:cBhvr>
                                        <p:cTn id="26" dur="1" fill="hold">
                                          <p:stCondLst>
                                            <p:cond delay="0"/>
                                          </p:stCondLst>
                                        </p:cTn>
                                        <p:tgtEl>
                                          <p:spTgt spid="18459"/>
                                        </p:tgtEl>
                                        <p:attrNameLst>
                                          <p:attrName>style.visibility</p:attrName>
                                        </p:attrNameLst>
                                      </p:cBhvr>
                                      <p:to>
                                        <p:strVal val="visible"/>
                                      </p:to>
                                    </p:set>
                                    <p:anim calcmode="lin" valueType="num">
                                      <p:cBhvr additive="base">
                                        <p:cTn id="27" dur="500" fill="hold"/>
                                        <p:tgtEl>
                                          <p:spTgt spid="18459"/>
                                        </p:tgtEl>
                                        <p:attrNameLst>
                                          <p:attrName>ppt_x</p:attrName>
                                        </p:attrNameLst>
                                      </p:cBhvr>
                                      <p:tavLst>
                                        <p:tav tm="0">
                                          <p:val>
                                            <p:strVal val="#ppt_x"/>
                                          </p:val>
                                        </p:tav>
                                        <p:tav tm="100000">
                                          <p:val>
                                            <p:strVal val="#ppt_x"/>
                                          </p:val>
                                        </p:tav>
                                      </p:tavLst>
                                    </p:anim>
                                    <p:anim calcmode="lin" valueType="num">
                                      <p:cBhvr additive="base">
                                        <p:cTn id="28" dur="500" fill="hold"/>
                                        <p:tgtEl>
                                          <p:spTgt spid="18459"/>
                                        </p:tgtEl>
                                        <p:attrNameLst>
                                          <p:attrName>ppt_y</p:attrName>
                                        </p:attrNameLst>
                                      </p:cBhvr>
                                      <p:tavLst>
                                        <p:tav tm="0">
                                          <p:val>
                                            <p:strVal val="1+#ppt_h/2"/>
                                          </p:val>
                                        </p:tav>
                                        <p:tav tm="100000">
                                          <p:val>
                                            <p:strVal val="#ppt_y"/>
                                          </p:val>
                                        </p:tav>
                                      </p:tavLst>
                                    </p:anim>
                                  </p:childTnLst>
                                </p:cTn>
                              </p:par>
                              <p:par>
                                <p:cTn id="29" presetID="7" presetClass="entr" presetSubtype="4" fill="hold" grpId="0" nodeType="withEffect">
                                  <p:stCondLst>
                                    <p:cond delay="0"/>
                                  </p:stCondLst>
                                  <p:childTnLst>
                                    <p:set>
                                      <p:cBhvr>
                                        <p:cTn id="30" dur="1" fill="hold">
                                          <p:stCondLst>
                                            <p:cond delay="0"/>
                                          </p:stCondLst>
                                        </p:cTn>
                                        <p:tgtEl>
                                          <p:spTgt spid="18463"/>
                                        </p:tgtEl>
                                        <p:attrNameLst>
                                          <p:attrName>style.visibility</p:attrName>
                                        </p:attrNameLst>
                                      </p:cBhvr>
                                      <p:to>
                                        <p:strVal val="visible"/>
                                      </p:to>
                                    </p:set>
                                    <p:anim calcmode="lin" valueType="num">
                                      <p:cBhvr additive="base">
                                        <p:cTn id="31" dur="500" fill="hold"/>
                                        <p:tgtEl>
                                          <p:spTgt spid="18463"/>
                                        </p:tgtEl>
                                        <p:attrNameLst>
                                          <p:attrName>ppt_x</p:attrName>
                                        </p:attrNameLst>
                                      </p:cBhvr>
                                      <p:tavLst>
                                        <p:tav tm="0">
                                          <p:val>
                                            <p:strVal val="#ppt_x"/>
                                          </p:val>
                                        </p:tav>
                                        <p:tav tm="100000">
                                          <p:val>
                                            <p:strVal val="#ppt_x"/>
                                          </p:val>
                                        </p:tav>
                                      </p:tavLst>
                                    </p:anim>
                                    <p:anim calcmode="lin" valueType="num">
                                      <p:cBhvr additive="base">
                                        <p:cTn id="32" dur="500" fill="hold"/>
                                        <p:tgtEl>
                                          <p:spTgt spid="18463"/>
                                        </p:tgtEl>
                                        <p:attrNameLst>
                                          <p:attrName>ppt_y</p:attrName>
                                        </p:attrNameLst>
                                      </p:cBhvr>
                                      <p:tavLst>
                                        <p:tav tm="0">
                                          <p:val>
                                            <p:strVal val="1+#ppt_h/2"/>
                                          </p:val>
                                        </p:tav>
                                        <p:tav tm="100000">
                                          <p:val>
                                            <p:strVal val="#ppt_y"/>
                                          </p:val>
                                        </p:tav>
                                      </p:tavLst>
                                    </p:anim>
                                  </p:childTnLst>
                                </p:cTn>
                              </p:par>
                              <p:par>
                                <p:cTn id="33" presetID="7" presetClass="entr" presetSubtype="4" fill="hold" grpId="0" nodeType="withEffect">
                                  <p:stCondLst>
                                    <p:cond delay="0"/>
                                  </p:stCondLst>
                                  <p:childTnLst>
                                    <p:set>
                                      <p:cBhvr>
                                        <p:cTn id="34" dur="1" fill="hold">
                                          <p:stCondLst>
                                            <p:cond delay="0"/>
                                          </p:stCondLst>
                                        </p:cTn>
                                        <p:tgtEl>
                                          <p:spTgt spid="18458"/>
                                        </p:tgtEl>
                                        <p:attrNameLst>
                                          <p:attrName>style.visibility</p:attrName>
                                        </p:attrNameLst>
                                      </p:cBhvr>
                                      <p:to>
                                        <p:strVal val="visible"/>
                                      </p:to>
                                    </p:set>
                                    <p:anim calcmode="lin" valueType="num">
                                      <p:cBhvr additive="base">
                                        <p:cTn id="35" dur="500" fill="hold"/>
                                        <p:tgtEl>
                                          <p:spTgt spid="18458"/>
                                        </p:tgtEl>
                                        <p:attrNameLst>
                                          <p:attrName>ppt_x</p:attrName>
                                        </p:attrNameLst>
                                      </p:cBhvr>
                                      <p:tavLst>
                                        <p:tav tm="0">
                                          <p:val>
                                            <p:strVal val="#ppt_x"/>
                                          </p:val>
                                        </p:tav>
                                        <p:tav tm="100000">
                                          <p:val>
                                            <p:strVal val="#ppt_x"/>
                                          </p:val>
                                        </p:tav>
                                      </p:tavLst>
                                    </p:anim>
                                    <p:anim calcmode="lin" valueType="num">
                                      <p:cBhvr additive="base">
                                        <p:cTn id="36" dur="500" fill="hold"/>
                                        <p:tgtEl>
                                          <p:spTgt spid="18458"/>
                                        </p:tgtEl>
                                        <p:attrNameLst>
                                          <p:attrName>ppt_y</p:attrName>
                                        </p:attrNameLst>
                                      </p:cBhvr>
                                      <p:tavLst>
                                        <p:tav tm="0">
                                          <p:val>
                                            <p:strVal val="1+#ppt_h/2"/>
                                          </p:val>
                                        </p:tav>
                                        <p:tav tm="100000">
                                          <p:val>
                                            <p:strVal val="#ppt_y"/>
                                          </p:val>
                                        </p:tav>
                                      </p:tavLst>
                                    </p:anim>
                                  </p:childTnLst>
                                </p:cTn>
                              </p:par>
                              <p:par>
                                <p:cTn id="37" presetID="7" presetClass="entr" presetSubtype="4" fill="hold" grpId="0" nodeType="withEffect">
                                  <p:stCondLst>
                                    <p:cond delay="0"/>
                                  </p:stCondLst>
                                  <p:childTnLst>
                                    <p:set>
                                      <p:cBhvr>
                                        <p:cTn id="38" dur="1" fill="hold">
                                          <p:stCondLst>
                                            <p:cond delay="0"/>
                                          </p:stCondLst>
                                        </p:cTn>
                                        <p:tgtEl>
                                          <p:spTgt spid="18460"/>
                                        </p:tgtEl>
                                        <p:attrNameLst>
                                          <p:attrName>style.visibility</p:attrName>
                                        </p:attrNameLst>
                                      </p:cBhvr>
                                      <p:to>
                                        <p:strVal val="visible"/>
                                      </p:to>
                                    </p:set>
                                    <p:anim calcmode="lin" valueType="num">
                                      <p:cBhvr additive="base">
                                        <p:cTn id="39" dur="500" fill="hold"/>
                                        <p:tgtEl>
                                          <p:spTgt spid="18460"/>
                                        </p:tgtEl>
                                        <p:attrNameLst>
                                          <p:attrName>ppt_x</p:attrName>
                                        </p:attrNameLst>
                                      </p:cBhvr>
                                      <p:tavLst>
                                        <p:tav tm="0">
                                          <p:val>
                                            <p:strVal val="#ppt_x"/>
                                          </p:val>
                                        </p:tav>
                                        <p:tav tm="100000">
                                          <p:val>
                                            <p:strVal val="#ppt_x"/>
                                          </p:val>
                                        </p:tav>
                                      </p:tavLst>
                                    </p:anim>
                                    <p:anim calcmode="lin" valueType="num">
                                      <p:cBhvr additive="base">
                                        <p:cTn id="40" dur="500" fill="hold"/>
                                        <p:tgtEl>
                                          <p:spTgt spid="18460"/>
                                        </p:tgtEl>
                                        <p:attrNameLst>
                                          <p:attrName>ppt_y</p:attrName>
                                        </p:attrNameLst>
                                      </p:cBhvr>
                                      <p:tavLst>
                                        <p:tav tm="0">
                                          <p:val>
                                            <p:strVal val="1+#ppt_h/2"/>
                                          </p:val>
                                        </p:tav>
                                        <p:tav tm="100000">
                                          <p:val>
                                            <p:strVal val="#ppt_y"/>
                                          </p:val>
                                        </p:tav>
                                      </p:tavLst>
                                    </p:anim>
                                  </p:childTnLst>
                                </p:cTn>
                              </p:par>
                              <p:par>
                                <p:cTn id="41" presetID="7" presetClass="entr" presetSubtype="4" fill="hold" grpId="0" nodeType="withEffect">
                                  <p:stCondLst>
                                    <p:cond delay="0"/>
                                  </p:stCondLst>
                                  <p:childTnLst>
                                    <p:set>
                                      <p:cBhvr>
                                        <p:cTn id="42" dur="1" fill="hold">
                                          <p:stCondLst>
                                            <p:cond delay="0"/>
                                          </p:stCondLst>
                                        </p:cTn>
                                        <p:tgtEl>
                                          <p:spTgt spid="18461"/>
                                        </p:tgtEl>
                                        <p:attrNameLst>
                                          <p:attrName>style.visibility</p:attrName>
                                        </p:attrNameLst>
                                      </p:cBhvr>
                                      <p:to>
                                        <p:strVal val="visible"/>
                                      </p:to>
                                    </p:set>
                                    <p:anim calcmode="lin" valueType="num">
                                      <p:cBhvr additive="base">
                                        <p:cTn id="43" dur="500" fill="hold"/>
                                        <p:tgtEl>
                                          <p:spTgt spid="18461"/>
                                        </p:tgtEl>
                                        <p:attrNameLst>
                                          <p:attrName>ppt_x</p:attrName>
                                        </p:attrNameLst>
                                      </p:cBhvr>
                                      <p:tavLst>
                                        <p:tav tm="0">
                                          <p:val>
                                            <p:strVal val="#ppt_x"/>
                                          </p:val>
                                        </p:tav>
                                        <p:tav tm="100000">
                                          <p:val>
                                            <p:strVal val="#ppt_x"/>
                                          </p:val>
                                        </p:tav>
                                      </p:tavLst>
                                    </p:anim>
                                    <p:anim calcmode="lin" valueType="num">
                                      <p:cBhvr additive="base">
                                        <p:cTn id="44" dur="500" fill="hold"/>
                                        <p:tgtEl>
                                          <p:spTgt spid="18461"/>
                                        </p:tgtEl>
                                        <p:attrNameLst>
                                          <p:attrName>ppt_y</p:attrName>
                                        </p:attrNameLst>
                                      </p:cBhvr>
                                      <p:tavLst>
                                        <p:tav tm="0">
                                          <p:val>
                                            <p:strVal val="1+#ppt_h/2"/>
                                          </p:val>
                                        </p:tav>
                                        <p:tav tm="100000">
                                          <p:val>
                                            <p:strVal val="#ppt_y"/>
                                          </p:val>
                                        </p:tav>
                                      </p:tavLst>
                                    </p:anim>
                                  </p:childTnLst>
                                </p:cTn>
                              </p:par>
                              <p:par>
                                <p:cTn id="45" presetID="7" presetClass="entr" presetSubtype="4" fill="hold" grpId="0" nodeType="withEffect">
                                  <p:stCondLst>
                                    <p:cond delay="0"/>
                                  </p:stCondLst>
                                  <p:childTnLst>
                                    <p:set>
                                      <p:cBhvr>
                                        <p:cTn id="46" dur="1" fill="hold">
                                          <p:stCondLst>
                                            <p:cond delay="0"/>
                                          </p:stCondLst>
                                        </p:cTn>
                                        <p:tgtEl>
                                          <p:spTgt spid="18468"/>
                                        </p:tgtEl>
                                        <p:attrNameLst>
                                          <p:attrName>style.visibility</p:attrName>
                                        </p:attrNameLst>
                                      </p:cBhvr>
                                      <p:to>
                                        <p:strVal val="visible"/>
                                      </p:to>
                                    </p:set>
                                    <p:anim calcmode="lin" valueType="num">
                                      <p:cBhvr additive="base">
                                        <p:cTn id="47" dur="500" fill="hold"/>
                                        <p:tgtEl>
                                          <p:spTgt spid="18468"/>
                                        </p:tgtEl>
                                        <p:attrNameLst>
                                          <p:attrName>ppt_x</p:attrName>
                                        </p:attrNameLst>
                                      </p:cBhvr>
                                      <p:tavLst>
                                        <p:tav tm="0">
                                          <p:val>
                                            <p:strVal val="#ppt_x"/>
                                          </p:val>
                                        </p:tav>
                                        <p:tav tm="100000">
                                          <p:val>
                                            <p:strVal val="#ppt_x"/>
                                          </p:val>
                                        </p:tav>
                                      </p:tavLst>
                                    </p:anim>
                                    <p:anim calcmode="lin" valueType="num">
                                      <p:cBhvr additive="base">
                                        <p:cTn id="48" dur="500" fill="hold"/>
                                        <p:tgtEl>
                                          <p:spTgt spid="18468"/>
                                        </p:tgtEl>
                                        <p:attrNameLst>
                                          <p:attrName>ppt_y</p:attrName>
                                        </p:attrNameLst>
                                      </p:cBhvr>
                                      <p:tavLst>
                                        <p:tav tm="0">
                                          <p:val>
                                            <p:strVal val="1+#ppt_h/2"/>
                                          </p:val>
                                        </p:tav>
                                        <p:tav tm="100000">
                                          <p:val>
                                            <p:strVal val="#ppt_y"/>
                                          </p:val>
                                        </p:tav>
                                      </p:tavLst>
                                    </p:anim>
                                  </p:childTnLst>
                                </p:cTn>
                              </p:par>
                              <p:par>
                                <p:cTn id="49" presetID="7" presetClass="entr" presetSubtype="4" fill="hold" grpId="0" nodeType="withEffect">
                                  <p:stCondLst>
                                    <p:cond delay="0"/>
                                  </p:stCondLst>
                                  <p:childTnLst>
                                    <p:set>
                                      <p:cBhvr>
                                        <p:cTn id="50" dur="1" fill="hold">
                                          <p:stCondLst>
                                            <p:cond delay="0"/>
                                          </p:stCondLst>
                                        </p:cTn>
                                        <p:tgtEl>
                                          <p:spTgt spid="18466"/>
                                        </p:tgtEl>
                                        <p:attrNameLst>
                                          <p:attrName>style.visibility</p:attrName>
                                        </p:attrNameLst>
                                      </p:cBhvr>
                                      <p:to>
                                        <p:strVal val="visible"/>
                                      </p:to>
                                    </p:set>
                                    <p:anim calcmode="lin" valueType="num">
                                      <p:cBhvr additive="base">
                                        <p:cTn id="51" dur="500" fill="hold"/>
                                        <p:tgtEl>
                                          <p:spTgt spid="18466"/>
                                        </p:tgtEl>
                                        <p:attrNameLst>
                                          <p:attrName>ppt_x</p:attrName>
                                        </p:attrNameLst>
                                      </p:cBhvr>
                                      <p:tavLst>
                                        <p:tav tm="0">
                                          <p:val>
                                            <p:strVal val="#ppt_x"/>
                                          </p:val>
                                        </p:tav>
                                        <p:tav tm="100000">
                                          <p:val>
                                            <p:strVal val="#ppt_x"/>
                                          </p:val>
                                        </p:tav>
                                      </p:tavLst>
                                    </p:anim>
                                    <p:anim calcmode="lin" valueType="num">
                                      <p:cBhvr additive="base">
                                        <p:cTn id="52" dur="500" fill="hold"/>
                                        <p:tgtEl>
                                          <p:spTgt spid="18466"/>
                                        </p:tgtEl>
                                        <p:attrNameLst>
                                          <p:attrName>ppt_y</p:attrName>
                                        </p:attrNameLst>
                                      </p:cBhvr>
                                      <p:tavLst>
                                        <p:tav tm="0">
                                          <p:val>
                                            <p:strVal val="1+#ppt_h/2"/>
                                          </p:val>
                                        </p:tav>
                                        <p:tav tm="100000">
                                          <p:val>
                                            <p:strVal val="#ppt_y"/>
                                          </p:val>
                                        </p:tav>
                                      </p:tavLst>
                                    </p:anim>
                                  </p:childTnLst>
                                </p:cTn>
                              </p:par>
                              <p:par>
                                <p:cTn id="53" presetID="7" presetClass="entr" presetSubtype="4" fill="hold" grpId="0" nodeType="withEffect">
                                  <p:stCondLst>
                                    <p:cond delay="0"/>
                                  </p:stCondLst>
                                  <p:childTnLst>
                                    <p:set>
                                      <p:cBhvr>
                                        <p:cTn id="54" dur="1" fill="hold">
                                          <p:stCondLst>
                                            <p:cond delay="0"/>
                                          </p:stCondLst>
                                        </p:cTn>
                                        <p:tgtEl>
                                          <p:spTgt spid="18470"/>
                                        </p:tgtEl>
                                        <p:attrNameLst>
                                          <p:attrName>style.visibility</p:attrName>
                                        </p:attrNameLst>
                                      </p:cBhvr>
                                      <p:to>
                                        <p:strVal val="visible"/>
                                      </p:to>
                                    </p:set>
                                    <p:anim calcmode="lin" valueType="num">
                                      <p:cBhvr additive="base">
                                        <p:cTn id="55" dur="500" fill="hold"/>
                                        <p:tgtEl>
                                          <p:spTgt spid="18470"/>
                                        </p:tgtEl>
                                        <p:attrNameLst>
                                          <p:attrName>ppt_x</p:attrName>
                                        </p:attrNameLst>
                                      </p:cBhvr>
                                      <p:tavLst>
                                        <p:tav tm="0">
                                          <p:val>
                                            <p:strVal val="#ppt_x"/>
                                          </p:val>
                                        </p:tav>
                                        <p:tav tm="100000">
                                          <p:val>
                                            <p:strVal val="#ppt_x"/>
                                          </p:val>
                                        </p:tav>
                                      </p:tavLst>
                                    </p:anim>
                                    <p:anim calcmode="lin" valueType="num">
                                      <p:cBhvr additive="base">
                                        <p:cTn id="56" dur="500" fill="hold"/>
                                        <p:tgtEl>
                                          <p:spTgt spid="18470"/>
                                        </p:tgtEl>
                                        <p:attrNameLst>
                                          <p:attrName>ppt_y</p:attrName>
                                        </p:attrNameLst>
                                      </p:cBhvr>
                                      <p:tavLst>
                                        <p:tav tm="0">
                                          <p:val>
                                            <p:strVal val="1+#ppt_h/2"/>
                                          </p:val>
                                        </p:tav>
                                        <p:tav tm="100000">
                                          <p:val>
                                            <p:strVal val="#ppt_y"/>
                                          </p:val>
                                        </p:tav>
                                      </p:tavLst>
                                    </p:anim>
                                  </p:childTnLst>
                                </p:cTn>
                              </p:par>
                              <p:par>
                                <p:cTn id="57" presetID="7" presetClass="entr" presetSubtype="4" fill="hold" grpId="0" nodeType="withEffect">
                                  <p:stCondLst>
                                    <p:cond delay="0"/>
                                  </p:stCondLst>
                                  <p:childTnLst>
                                    <p:set>
                                      <p:cBhvr>
                                        <p:cTn id="58" dur="1" fill="hold">
                                          <p:stCondLst>
                                            <p:cond delay="0"/>
                                          </p:stCondLst>
                                        </p:cTn>
                                        <p:tgtEl>
                                          <p:spTgt spid="18464"/>
                                        </p:tgtEl>
                                        <p:attrNameLst>
                                          <p:attrName>style.visibility</p:attrName>
                                        </p:attrNameLst>
                                      </p:cBhvr>
                                      <p:to>
                                        <p:strVal val="visible"/>
                                      </p:to>
                                    </p:set>
                                    <p:anim calcmode="lin" valueType="num">
                                      <p:cBhvr additive="base">
                                        <p:cTn id="59" dur="500" fill="hold"/>
                                        <p:tgtEl>
                                          <p:spTgt spid="18464"/>
                                        </p:tgtEl>
                                        <p:attrNameLst>
                                          <p:attrName>ppt_x</p:attrName>
                                        </p:attrNameLst>
                                      </p:cBhvr>
                                      <p:tavLst>
                                        <p:tav tm="0">
                                          <p:val>
                                            <p:strVal val="#ppt_x"/>
                                          </p:val>
                                        </p:tav>
                                        <p:tav tm="100000">
                                          <p:val>
                                            <p:strVal val="#ppt_x"/>
                                          </p:val>
                                        </p:tav>
                                      </p:tavLst>
                                    </p:anim>
                                    <p:anim calcmode="lin" valueType="num">
                                      <p:cBhvr additive="base">
                                        <p:cTn id="60" dur="500" fill="hold"/>
                                        <p:tgtEl>
                                          <p:spTgt spid="18464"/>
                                        </p:tgtEl>
                                        <p:attrNameLst>
                                          <p:attrName>ppt_y</p:attrName>
                                        </p:attrNameLst>
                                      </p:cBhvr>
                                      <p:tavLst>
                                        <p:tav tm="0">
                                          <p:val>
                                            <p:strVal val="1+#ppt_h/2"/>
                                          </p:val>
                                        </p:tav>
                                        <p:tav tm="100000">
                                          <p:val>
                                            <p:strVal val="#ppt_y"/>
                                          </p:val>
                                        </p:tav>
                                      </p:tavLst>
                                    </p:anim>
                                  </p:childTnLst>
                                </p:cTn>
                              </p:par>
                              <p:par>
                                <p:cTn id="61" presetID="7" presetClass="entr" presetSubtype="4" fill="hold" grpId="0" nodeType="withEffect">
                                  <p:stCondLst>
                                    <p:cond delay="0"/>
                                  </p:stCondLst>
                                  <p:childTnLst>
                                    <p:set>
                                      <p:cBhvr>
                                        <p:cTn id="62" dur="1" fill="hold">
                                          <p:stCondLst>
                                            <p:cond delay="0"/>
                                          </p:stCondLst>
                                        </p:cTn>
                                        <p:tgtEl>
                                          <p:spTgt spid="18469"/>
                                        </p:tgtEl>
                                        <p:attrNameLst>
                                          <p:attrName>style.visibility</p:attrName>
                                        </p:attrNameLst>
                                      </p:cBhvr>
                                      <p:to>
                                        <p:strVal val="visible"/>
                                      </p:to>
                                    </p:set>
                                    <p:anim calcmode="lin" valueType="num">
                                      <p:cBhvr additive="base">
                                        <p:cTn id="63" dur="500" fill="hold"/>
                                        <p:tgtEl>
                                          <p:spTgt spid="18469"/>
                                        </p:tgtEl>
                                        <p:attrNameLst>
                                          <p:attrName>ppt_x</p:attrName>
                                        </p:attrNameLst>
                                      </p:cBhvr>
                                      <p:tavLst>
                                        <p:tav tm="0">
                                          <p:val>
                                            <p:strVal val="#ppt_x"/>
                                          </p:val>
                                        </p:tav>
                                        <p:tav tm="100000">
                                          <p:val>
                                            <p:strVal val="#ppt_x"/>
                                          </p:val>
                                        </p:tav>
                                      </p:tavLst>
                                    </p:anim>
                                    <p:anim calcmode="lin" valueType="num">
                                      <p:cBhvr additive="base">
                                        <p:cTn id="64" dur="500" fill="hold"/>
                                        <p:tgtEl>
                                          <p:spTgt spid="18469"/>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18442"/>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18449"/>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18446"/>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8447"/>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8441"/>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18443"/>
                                        </p:tgtEl>
                                        <p:attrNameLst>
                                          <p:attrName>style.visibility</p:attrName>
                                        </p:attrNameLst>
                                      </p:cBhvr>
                                      <p:to>
                                        <p:strVal val="visible"/>
                                      </p:to>
                                    </p:se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18444"/>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0"/>
                                          </p:stCondLst>
                                        </p:cTn>
                                        <p:tgtEl>
                                          <p:spTgt spid="18445"/>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0"/>
                                  </p:stCondLst>
                                  <p:childTnLst>
                                    <p:set>
                                      <p:cBhvr>
                                        <p:cTn id="91" dur="1" fill="hold">
                                          <p:stCondLst>
                                            <p:cond delay="0"/>
                                          </p:stCondLst>
                                        </p:cTn>
                                        <p:tgtEl>
                                          <p:spTgt spid="18450"/>
                                        </p:tgtEl>
                                        <p:attrNameLst>
                                          <p:attrName>style.visibility</p:attrName>
                                        </p:attrNameLst>
                                      </p:cBhvr>
                                      <p:to>
                                        <p:strVal val="visible"/>
                                      </p:to>
                                    </p:se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18451"/>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18452"/>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18453"/>
                                        </p:tgtEl>
                                        <p:attrNameLst>
                                          <p:attrName>style.visibility</p:attrName>
                                        </p:attrNameLst>
                                      </p:cBhvr>
                                      <p:to>
                                        <p:strVal val="visible"/>
                                      </p:to>
                                    </p:se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18454"/>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18455"/>
                                        </p:tgtEl>
                                        <p:attrNameLst>
                                          <p:attrName>style.visibility</p:attrName>
                                        </p:attrNameLst>
                                      </p:cBhvr>
                                      <p:to>
                                        <p:strVal val="visible"/>
                                      </p:to>
                                    </p:set>
                                  </p:childTnLst>
                                </p:cTn>
                              </p:par>
                            </p:childTnLst>
                          </p:cTn>
                        </p:par>
                        <p:par>
                          <p:cTn id="107" fill="hold">
                            <p:stCondLst>
                              <p:cond delay="500"/>
                            </p:stCondLst>
                            <p:childTnLst>
                              <p:par>
                                <p:cTn id="108" presetID="1" presetClass="entr" presetSubtype="0" fill="hold" grpId="0" nodeType="afterEffect">
                                  <p:stCondLst>
                                    <p:cond delay="0"/>
                                  </p:stCondLst>
                                  <p:childTnLst>
                                    <p:set>
                                      <p:cBhvr>
                                        <p:cTn id="109" dur="1" fill="hold">
                                          <p:stCondLst>
                                            <p:cond delay="0"/>
                                          </p:stCondLst>
                                        </p:cTn>
                                        <p:tgtEl>
                                          <p:spTgt spid="18456"/>
                                        </p:tgtEl>
                                        <p:attrNameLst>
                                          <p:attrName>style.visibility</p:attrName>
                                        </p:attrNameLst>
                                      </p:cBhvr>
                                      <p:to>
                                        <p:strVal val="visible"/>
                                      </p:to>
                                    </p:set>
                                  </p:childTnLst>
                                </p:cTn>
                              </p:par>
                            </p:childTnLst>
                          </p:cTn>
                        </p:par>
                        <p:par>
                          <p:cTn id="110" fill="hold">
                            <p:stCondLst>
                              <p:cond delay="500"/>
                            </p:stCondLst>
                            <p:childTnLst>
                              <p:par>
                                <p:cTn id="111" presetID="1" presetClass="entr" presetSubtype="0" fill="hold" grpId="0" nodeType="afterEffect">
                                  <p:stCondLst>
                                    <p:cond delay="0"/>
                                  </p:stCondLst>
                                  <p:childTnLst>
                                    <p:set>
                                      <p:cBhvr>
                                        <p:cTn id="112" dur="1" fill="hold">
                                          <p:stCondLst>
                                            <p:cond delay="0"/>
                                          </p:stCondLst>
                                        </p:cTn>
                                        <p:tgtEl>
                                          <p:spTgt spid="18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18441" grpId="0"/>
      <p:bldP spid="18442" grpId="0"/>
      <p:bldP spid="18443" grpId="0"/>
      <p:bldP spid="18444" grpId="0"/>
      <p:bldP spid="18445" grpId="0"/>
      <p:bldP spid="18446" grpId="0"/>
      <p:bldP spid="18447" grpId="0"/>
      <p:bldP spid="18448" grpId="0"/>
      <p:bldP spid="18449" grpId="0"/>
      <p:bldP spid="18450" grpId="0"/>
      <p:bldP spid="18451" grpId="0"/>
      <p:bldP spid="18452" grpId="0"/>
      <p:bldP spid="18453" grpId="0"/>
      <p:bldP spid="18454" grpId="0"/>
      <p:bldP spid="18455" grpId="0"/>
      <p:bldP spid="18456" grpId="0"/>
      <p:bldP spid="18457" grpId="0" animBg="1"/>
      <p:bldP spid="18458" grpId="0" animBg="1"/>
      <p:bldP spid="18459" grpId="0" animBg="1"/>
      <p:bldP spid="18460" grpId="0" animBg="1"/>
      <p:bldP spid="18461" grpId="0" animBg="1"/>
      <p:bldP spid="18462" grpId="0" animBg="1"/>
      <p:bldP spid="18463" grpId="0" animBg="1"/>
      <p:bldP spid="18464" grpId="0" animBg="1"/>
      <p:bldP spid="18465" grpId="0" animBg="1"/>
      <p:bldP spid="18466" grpId="0" animBg="1"/>
      <p:bldP spid="18467" grpId="0" animBg="1"/>
      <p:bldP spid="18468" grpId="0" animBg="1"/>
      <p:bldP spid="18469" grpId="0" animBg="1"/>
      <p:bldP spid="184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609600" y="592138"/>
            <a:ext cx="7848600" cy="369887"/>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Media &amp; ICT Cluster: 2006 - 2010</a:t>
            </a:r>
            <a:endParaRPr lang="es-ES" altLang="zh-CN" b="1">
              <a:solidFill>
                <a:schemeClr val="accent1"/>
              </a:solidFill>
              <a:ea typeface="宋体" pitchFamily="2" charset="-122"/>
            </a:endParaRPr>
          </a:p>
        </p:txBody>
      </p:sp>
      <p:pic>
        <p:nvPicPr>
          <p:cNvPr id="39939" name="4 Imagen" descr="muntatge renders 2006.jpg"/>
          <p:cNvPicPr>
            <a:picLocks noChangeAspect="1"/>
          </p:cNvPicPr>
          <p:nvPr/>
        </p:nvPicPr>
        <p:blipFill>
          <a:blip r:embed="rId3" cstate="print"/>
          <a:srcRect t="5408" r="8386" b="18745"/>
          <a:stretch>
            <a:fillRect/>
          </a:stretch>
        </p:blipFill>
        <p:spPr bwMode="auto">
          <a:xfrm>
            <a:off x="158750" y="1087438"/>
            <a:ext cx="8286750" cy="5429250"/>
          </a:xfrm>
          <a:prstGeom prst="rect">
            <a:avLst/>
          </a:prstGeom>
          <a:noFill/>
          <a:ln w="9525">
            <a:noFill/>
            <a:miter lim="800000"/>
            <a:headEnd/>
            <a:tailEnd/>
          </a:ln>
        </p:spPr>
      </p:pic>
      <p:sp>
        <p:nvSpPr>
          <p:cNvPr id="39940" name="12 Rectángulo"/>
          <p:cNvSpPr>
            <a:spLocks noChangeArrowheads="1"/>
          </p:cNvSpPr>
          <p:nvPr/>
        </p:nvSpPr>
        <p:spPr bwMode="auto">
          <a:xfrm>
            <a:off x="6738938" y="4357688"/>
            <a:ext cx="1571625"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41" name="12 Rectángulo"/>
          <p:cNvSpPr>
            <a:spLocks noChangeArrowheads="1"/>
          </p:cNvSpPr>
          <p:nvPr/>
        </p:nvSpPr>
        <p:spPr bwMode="auto">
          <a:xfrm>
            <a:off x="6715125" y="4310063"/>
            <a:ext cx="1571625"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VILA CASAS  MUSEUM</a:t>
            </a:r>
          </a:p>
          <a:p>
            <a:pPr algn="ctr"/>
            <a:r>
              <a:rPr lang="es-ES" sz="900">
                <a:solidFill>
                  <a:schemeClr val="bg1"/>
                </a:solidFill>
                <a:latin typeface="Arial Unicode MS" pitchFamily="34" charset="-128"/>
                <a:cs typeface="Arial" pitchFamily="34" charset="0"/>
              </a:rPr>
              <a:t>OF CONTEMPORARY ART</a:t>
            </a:r>
          </a:p>
        </p:txBody>
      </p:sp>
      <p:sp>
        <p:nvSpPr>
          <p:cNvPr id="39942" name="12 Rectángulo"/>
          <p:cNvSpPr>
            <a:spLocks noChangeArrowheads="1"/>
          </p:cNvSpPr>
          <p:nvPr/>
        </p:nvSpPr>
        <p:spPr bwMode="auto">
          <a:xfrm>
            <a:off x="212725" y="5189538"/>
            <a:ext cx="1571625"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43" name="12 Rectángulo"/>
          <p:cNvSpPr>
            <a:spLocks noChangeArrowheads="1"/>
          </p:cNvSpPr>
          <p:nvPr/>
        </p:nvSpPr>
        <p:spPr bwMode="auto">
          <a:xfrm>
            <a:off x="6731000" y="3894138"/>
            <a:ext cx="1571625"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44" name="12 Rectángulo"/>
          <p:cNvSpPr>
            <a:spLocks noChangeArrowheads="1"/>
          </p:cNvSpPr>
          <p:nvPr/>
        </p:nvSpPr>
        <p:spPr bwMode="auto">
          <a:xfrm>
            <a:off x="1106488" y="1965325"/>
            <a:ext cx="1571625" cy="357188"/>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45" name="12 Rectángulo"/>
          <p:cNvSpPr>
            <a:spLocks noChangeArrowheads="1"/>
          </p:cNvSpPr>
          <p:nvPr/>
        </p:nvSpPr>
        <p:spPr bwMode="auto">
          <a:xfrm>
            <a:off x="6729413" y="3422650"/>
            <a:ext cx="1571625" cy="357188"/>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46" name="12 Rectángulo"/>
          <p:cNvSpPr>
            <a:spLocks noChangeArrowheads="1"/>
          </p:cNvSpPr>
          <p:nvPr/>
        </p:nvSpPr>
        <p:spPr bwMode="auto">
          <a:xfrm>
            <a:off x="6616700" y="2749550"/>
            <a:ext cx="1677988" cy="393700"/>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47" name="12 Rectángulo"/>
          <p:cNvSpPr>
            <a:spLocks noChangeArrowheads="1"/>
          </p:cNvSpPr>
          <p:nvPr/>
        </p:nvSpPr>
        <p:spPr bwMode="auto">
          <a:xfrm>
            <a:off x="6689725" y="3382963"/>
            <a:ext cx="1571625"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AUDIOVISUAL PRODUCTION </a:t>
            </a:r>
          </a:p>
          <a:p>
            <a:pPr algn="ctr"/>
            <a:r>
              <a:rPr lang="es-ES" sz="900">
                <a:solidFill>
                  <a:schemeClr val="bg1"/>
                </a:solidFill>
                <a:latin typeface="Arial Unicode MS" pitchFamily="34" charset="-128"/>
                <a:cs typeface="Arial" pitchFamily="34" charset="0"/>
              </a:rPr>
              <a:t>CENTRE</a:t>
            </a:r>
          </a:p>
        </p:txBody>
      </p:sp>
      <p:sp>
        <p:nvSpPr>
          <p:cNvPr id="39948" name="12 Rectángulo"/>
          <p:cNvSpPr>
            <a:spLocks noChangeArrowheads="1"/>
          </p:cNvSpPr>
          <p:nvPr/>
        </p:nvSpPr>
        <p:spPr bwMode="auto">
          <a:xfrm>
            <a:off x="6097588" y="1465263"/>
            <a:ext cx="1571625"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49" name="12 Rectángulo"/>
          <p:cNvSpPr>
            <a:spLocks noChangeArrowheads="1"/>
          </p:cNvSpPr>
          <p:nvPr/>
        </p:nvSpPr>
        <p:spPr bwMode="auto">
          <a:xfrm>
            <a:off x="6072188" y="1428750"/>
            <a:ext cx="1571625"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BARCELONA ACTIVA</a:t>
            </a:r>
          </a:p>
        </p:txBody>
      </p:sp>
      <p:sp>
        <p:nvSpPr>
          <p:cNvPr id="39950" name="12 Rectángulo"/>
          <p:cNvSpPr>
            <a:spLocks noChangeArrowheads="1"/>
          </p:cNvSpPr>
          <p:nvPr/>
        </p:nvSpPr>
        <p:spPr bwMode="auto">
          <a:xfrm>
            <a:off x="6596063" y="2735263"/>
            <a:ext cx="1668462"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IMAGINA BUILDING: </a:t>
            </a:r>
          </a:p>
          <a:p>
            <a:pPr algn="ctr"/>
            <a:r>
              <a:rPr lang="es-ES" sz="900">
                <a:solidFill>
                  <a:schemeClr val="bg1"/>
                </a:solidFill>
                <a:latin typeface="Arial Unicode MS" pitchFamily="34" charset="-128"/>
                <a:cs typeface="Arial" pitchFamily="34" charset="0"/>
              </a:rPr>
              <a:t>Mediapro, CIBM, Yahoo!, TCI,…</a:t>
            </a:r>
          </a:p>
        </p:txBody>
      </p:sp>
      <p:sp>
        <p:nvSpPr>
          <p:cNvPr id="39951" name="12 Rectángulo"/>
          <p:cNvSpPr>
            <a:spLocks noChangeArrowheads="1"/>
          </p:cNvSpPr>
          <p:nvPr/>
        </p:nvSpPr>
        <p:spPr bwMode="auto">
          <a:xfrm>
            <a:off x="4225925" y="6002338"/>
            <a:ext cx="1571625"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52" name="12 Rectángulo"/>
          <p:cNvSpPr>
            <a:spLocks noChangeArrowheads="1"/>
          </p:cNvSpPr>
          <p:nvPr/>
        </p:nvSpPr>
        <p:spPr bwMode="auto">
          <a:xfrm>
            <a:off x="2500313" y="6000750"/>
            <a:ext cx="1571625" cy="357188"/>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53" name="12 Rectángulo"/>
          <p:cNvSpPr>
            <a:spLocks noChangeArrowheads="1"/>
          </p:cNvSpPr>
          <p:nvPr/>
        </p:nvSpPr>
        <p:spPr bwMode="auto">
          <a:xfrm>
            <a:off x="1177925" y="3932238"/>
            <a:ext cx="1571625"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54" name="12 Rectángulo"/>
          <p:cNvSpPr>
            <a:spLocks noChangeArrowheads="1"/>
          </p:cNvSpPr>
          <p:nvPr/>
        </p:nvSpPr>
        <p:spPr bwMode="auto">
          <a:xfrm>
            <a:off x="1149350" y="3905250"/>
            <a:ext cx="1571625"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T-SYSTEMS HQ. &amp;</a:t>
            </a:r>
          </a:p>
          <a:p>
            <a:pPr algn="ctr"/>
            <a:r>
              <a:rPr lang="es-ES" sz="900">
                <a:solidFill>
                  <a:schemeClr val="bg1"/>
                </a:solidFill>
                <a:latin typeface="Arial Unicode MS" pitchFamily="34" charset="-128"/>
                <a:cs typeface="Arial" pitchFamily="34" charset="0"/>
              </a:rPr>
              <a:t>BARCELONA DIGITAL </a:t>
            </a:r>
          </a:p>
        </p:txBody>
      </p:sp>
      <p:grpSp>
        <p:nvGrpSpPr>
          <p:cNvPr id="39955" name="23 Grupo"/>
          <p:cNvGrpSpPr>
            <a:grpSpLocks/>
          </p:cNvGrpSpPr>
          <p:nvPr/>
        </p:nvGrpSpPr>
        <p:grpSpPr bwMode="auto">
          <a:xfrm rot="-5400000">
            <a:off x="1894682" y="5034756"/>
            <a:ext cx="25400" cy="614363"/>
            <a:chOff x="2133600" y="4572000"/>
            <a:chExt cx="25400" cy="614363"/>
          </a:xfrm>
        </p:grpSpPr>
        <p:sp>
          <p:nvSpPr>
            <p:cNvPr id="40035"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36"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37"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grpSp>
        <p:nvGrpSpPr>
          <p:cNvPr id="39956" name="27 Grupo"/>
          <p:cNvGrpSpPr>
            <a:grpSpLocks/>
          </p:cNvGrpSpPr>
          <p:nvPr/>
        </p:nvGrpSpPr>
        <p:grpSpPr bwMode="auto">
          <a:xfrm>
            <a:off x="2214563" y="4286250"/>
            <a:ext cx="25400" cy="614363"/>
            <a:chOff x="2133600" y="4572000"/>
            <a:chExt cx="25400" cy="614363"/>
          </a:xfrm>
        </p:grpSpPr>
        <p:sp>
          <p:nvSpPr>
            <p:cNvPr id="40032"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33"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34"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grpSp>
        <p:nvGrpSpPr>
          <p:cNvPr id="39957" name="31 Grupo"/>
          <p:cNvGrpSpPr>
            <a:grpSpLocks/>
          </p:cNvGrpSpPr>
          <p:nvPr/>
        </p:nvGrpSpPr>
        <p:grpSpPr bwMode="auto">
          <a:xfrm rot="5400000">
            <a:off x="6247607" y="2574131"/>
            <a:ext cx="25400" cy="614363"/>
            <a:chOff x="2133600" y="4572000"/>
            <a:chExt cx="25400" cy="614363"/>
          </a:xfrm>
        </p:grpSpPr>
        <p:sp>
          <p:nvSpPr>
            <p:cNvPr id="40029"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30"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31"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grpSp>
        <p:nvGrpSpPr>
          <p:cNvPr id="39958" name="35 Grupo"/>
          <p:cNvGrpSpPr>
            <a:grpSpLocks/>
          </p:cNvGrpSpPr>
          <p:nvPr/>
        </p:nvGrpSpPr>
        <p:grpSpPr bwMode="auto">
          <a:xfrm>
            <a:off x="6929438" y="1814513"/>
            <a:ext cx="25400" cy="614362"/>
            <a:chOff x="2133600" y="4572000"/>
            <a:chExt cx="25400" cy="614363"/>
          </a:xfrm>
        </p:grpSpPr>
        <p:sp>
          <p:nvSpPr>
            <p:cNvPr id="40026"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27"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28"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grpSp>
        <p:nvGrpSpPr>
          <p:cNvPr id="39959" name="39 Grupo"/>
          <p:cNvGrpSpPr>
            <a:grpSpLocks/>
          </p:cNvGrpSpPr>
          <p:nvPr/>
        </p:nvGrpSpPr>
        <p:grpSpPr bwMode="auto">
          <a:xfrm rot="5400000">
            <a:off x="6366669" y="3277394"/>
            <a:ext cx="25400" cy="614362"/>
            <a:chOff x="2133600" y="4572000"/>
            <a:chExt cx="25400" cy="614363"/>
          </a:xfrm>
        </p:grpSpPr>
        <p:sp>
          <p:nvSpPr>
            <p:cNvPr id="40023"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24"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25"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grpSp>
        <p:nvGrpSpPr>
          <p:cNvPr id="39960" name="43 Grupo"/>
          <p:cNvGrpSpPr>
            <a:grpSpLocks/>
          </p:cNvGrpSpPr>
          <p:nvPr/>
        </p:nvGrpSpPr>
        <p:grpSpPr bwMode="auto">
          <a:xfrm rot="5400000">
            <a:off x="6303169" y="3542507"/>
            <a:ext cx="25400" cy="798512"/>
            <a:chOff x="2133600" y="4572000"/>
            <a:chExt cx="25400" cy="614363"/>
          </a:xfrm>
        </p:grpSpPr>
        <p:sp>
          <p:nvSpPr>
            <p:cNvPr id="40020"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21"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22"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sp>
        <p:nvSpPr>
          <p:cNvPr id="39961" name="12 Rectángulo"/>
          <p:cNvSpPr>
            <a:spLocks noChangeArrowheads="1"/>
          </p:cNvSpPr>
          <p:nvPr/>
        </p:nvSpPr>
        <p:spPr bwMode="auto">
          <a:xfrm>
            <a:off x="6705600" y="3848100"/>
            <a:ext cx="1571625"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COMMUNICATION FACULTY </a:t>
            </a:r>
          </a:p>
          <a:p>
            <a:pPr algn="ctr"/>
            <a:r>
              <a:rPr lang="es-ES" sz="900">
                <a:solidFill>
                  <a:schemeClr val="bg1"/>
                </a:solidFill>
                <a:latin typeface="Arial Unicode MS" pitchFamily="34" charset="-128"/>
                <a:cs typeface="Arial" pitchFamily="34" charset="0"/>
              </a:rPr>
              <a:t>(UPF)</a:t>
            </a:r>
          </a:p>
        </p:txBody>
      </p:sp>
      <p:grpSp>
        <p:nvGrpSpPr>
          <p:cNvPr id="39962" name="52 Grupo"/>
          <p:cNvGrpSpPr>
            <a:grpSpLocks/>
          </p:cNvGrpSpPr>
          <p:nvPr/>
        </p:nvGrpSpPr>
        <p:grpSpPr bwMode="auto">
          <a:xfrm rot="5400000">
            <a:off x="6403182" y="4166393"/>
            <a:ext cx="25400" cy="614363"/>
            <a:chOff x="2133600" y="4572000"/>
            <a:chExt cx="25400" cy="614363"/>
          </a:xfrm>
        </p:grpSpPr>
        <p:sp>
          <p:nvSpPr>
            <p:cNvPr id="40017"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18"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19"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sp>
        <p:nvSpPr>
          <p:cNvPr id="39963" name="12 Rectángulo"/>
          <p:cNvSpPr>
            <a:spLocks noChangeArrowheads="1"/>
          </p:cNvSpPr>
          <p:nvPr/>
        </p:nvSpPr>
        <p:spPr bwMode="auto">
          <a:xfrm>
            <a:off x="179388" y="5143500"/>
            <a:ext cx="1571625"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BARCELONA TV</a:t>
            </a:r>
          </a:p>
        </p:txBody>
      </p:sp>
      <p:grpSp>
        <p:nvGrpSpPr>
          <p:cNvPr id="39964" name="57 Grupo"/>
          <p:cNvGrpSpPr>
            <a:grpSpLocks/>
          </p:cNvGrpSpPr>
          <p:nvPr/>
        </p:nvGrpSpPr>
        <p:grpSpPr bwMode="auto">
          <a:xfrm rot="10800000">
            <a:off x="4714875" y="4714875"/>
            <a:ext cx="46038" cy="1357313"/>
            <a:chOff x="2133600" y="4572000"/>
            <a:chExt cx="25400" cy="614363"/>
          </a:xfrm>
        </p:grpSpPr>
        <p:sp>
          <p:nvSpPr>
            <p:cNvPr id="40014"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15"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16"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sp>
        <p:nvSpPr>
          <p:cNvPr id="39965" name="12 Rectángulo"/>
          <p:cNvSpPr>
            <a:spLocks noChangeArrowheads="1"/>
          </p:cNvSpPr>
          <p:nvPr/>
        </p:nvSpPr>
        <p:spPr bwMode="auto">
          <a:xfrm>
            <a:off x="4205288" y="5967413"/>
            <a:ext cx="1571625"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MEDIA-TIC BUILDING</a:t>
            </a:r>
          </a:p>
        </p:txBody>
      </p:sp>
      <p:grpSp>
        <p:nvGrpSpPr>
          <p:cNvPr id="39966" name="61 Grupo"/>
          <p:cNvGrpSpPr>
            <a:grpSpLocks/>
          </p:cNvGrpSpPr>
          <p:nvPr/>
        </p:nvGrpSpPr>
        <p:grpSpPr bwMode="auto">
          <a:xfrm rot="-9600000">
            <a:off x="3516313" y="4714875"/>
            <a:ext cx="46037" cy="1357313"/>
            <a:chOff x="2133600" y="4572000"/>
            <a:chExt cx="25400" cy="614363"/>
          </a:xfrm>
        </p:grpSpPr>
        <p:sp>
          <p:nvSpPr>
            <p:cNvPr id="40011"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12"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13"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grpSp>
        <p:nvGrpSpPr>
          <p:cNvPr id="39967" name="65 Grupo"/>
          <p:cNvGrpSpPr>
            <a:grpSpLocks/>
          </p:cNvGrpSpPr>
          <p:nvPr/>
        </p:nvGrpSpPr>
        <p:grpSpPr bwMode="auto">
          <a:xfrm rot="-8400000">
            <a:off x="3641725" y="5030788"/>
            <a:ext cx="46038" cy="1085850"/>
            <a:chOff x="2133600" y="4572000"/>
            <a:chExt cx="25400" cy="614363"/>
          </a:xfrm>
        </p:grpSpPr>
        <p:sp>
          <p:nvSpPr>
            <p:cNvPr id="40008"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09"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10"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grpSp>
        <p:nvGrpSpPr>
          <p:cNvPr id="39968" name="69 Grupo"/>
          <p:cNvGrpSpPr>
            <a:grpSpLocks/>
          </p:cNvGrpSpPr>
          <p:nvPr/>
        </p:nvGrpSpPr>
        <p:grpSpPr bwMode="auto">
          <a:xfrm rot="-8400000">
            <a:off x="3778250" y="5630863"/>
            <a:ext cx="46038" cy="542925"/>
            <a:chOff x="2133600" y="4572000"/>
            <a:chExt cx="25400" cy="614363"/>
          </a:xfrm>
        </p:grpSpPr>
        <p:sp>
          <p:nvSpPr>
            <p:cNvPr id="40005"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06"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07"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sp>
        <p:nvSpPr>
          <p:cNvPr id="39969" name="12 Rectángulo"/>
          <p:cNvSpPr>
            <a:spLocks noChangeArrowheads="1"/>
          </p:cNvSpPr>
          <p:nvPr/>
        </p:nvSpPr>
        <p:spPr bwMode="auto">
          <a:xfrm>
            <a:off x="2471738" y="5967413"/>
            <a:ext cx="1571625"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SUBSIDIZED HOUSING</a:t>
            </a:r>
          </a:p>
        </p:txBody>
      </p:sp>
      <p:sp>
        <p:nvSpPr>
          <p:cNvPr id="39970" name="12 Rectángulo"/>
          <p:cNvSpPr>
            <a:spLocks noChangeArrowheads="1"/>
          </p:cNvSpPr>
          <p:nvPr/>
        </p:nvSpPr>
        <p:spPr bwMode="auto">
          <a:xfrm>
            <a:off x="1143000" y="3500438"/>
            <a:ext cx="1571625"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71" name="12 Rectángulo"/>
          <p:cNvSpPr>
            <a:spLocks noChangeArrowheads="1"/>
          </p:cNvSpPr>
          <p:nvPr/>
        </p:nvSpPr>
        <p:spPr bwMode="auto">
          <a:xfrm>
            <a:off x="1096963" y="3451225"/>
            <a:ext cx="1571625"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INTERFACE BUILDING:</a:t>
            </a:r>
          </a:p>
          <a:p>
            <a:pPr algn="ctr"/>
            <a:r>
              <a:rPr lang="es-ES" sz="900">
                <a:solidFill>
                  <a:schemeClr val="bg1"/>
                </a:solidFill>
                <a:latin typeface="Arial Unicode MS" pitchFamily="34" charset="-128"/>
                <a:cs typeface="Arial" pitchFamily="34" charset="0"/>
              </a:rPr>
              <a:t>IMI, Indra &amp; ACC</a:t>
            </a:r>
          </a:p>
        </p:txBody>
      </p:sp>
      <p:grpSp>
        <p:nvGrpSpPr>
          <p:cNvPr id="39972" name="74 Grupo"/>
          <p:cNvGrpSpPr>
            <a:grpSpLocks/>
          </p:cNvGrpSpPr>
          <p:nvPr/>
        </p:nvGrpSpPr>
        <p:grpSpPr bwMode="auto">
          <a:xfrm rot="-5400000">
            <a:off x="3245644" y="3128169"/>
            <a:ext cx="25400" cy="1198562"/>
            <a:chOff x="2133600" y="4572000"/>
            <a:chExt cx="25400" cy="614363"/>
          </a:xfrm>
        </p:grpSpPr>
        <p:sp>
          <p:nvSpPr>
            <p:cNvPr id="40002"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03"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04"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grpSp>
        <p:nvGrpSpPr>
          <p:cNvPr id="39973" name="78 Grupo"/>
          <p:cNvGrpSpPr>
            <a:grpSpLocks/>
          </p:cNvGrpSpPr>
          <p:nvPr/>
        </p:nvGrpSpPr>
        <p:grpSpPr bwMode="auto">
          <a:xfrm rot="-5400000">
            <a:off x="2413794" y="1531144"/>
            <a:ext cx="25400" cy="1198562"/>
            <a:chOff x="2133600" y="4572000"/>
            <a:chExt cx="25400" cy="614363"/>
          </a:xfrm>
        </p:grpSpPr>
        <p:sp>
          <p:nvSpPr>
            <p:cNvPr id="39999"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40000"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40001"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sp>
        <p:nvSpPr>
          <p:cNvPr id="39974" name="12 Rectángulo"/>
          <p:cNvSpPr>
            <a:spLocks noChangeArrowheads="1"/>
          </p:cNvSpPr>
          <p:nvPr/>
        </p:nvSpPr>
        <p:spPr bwMode="auto">
          <a:xfrm>
            <a:off x="1082675" y="1928813"/>
            <a:ext cx="1571625"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AGBAR TOWER</a:t>
            </a:r>
          </a:p>
        </p:txBody>
      </p:sp>
      <p:sp>
        <p:nvSpPr>
          <p:cNvPr id="39975" name="12 Rectángulo"/>
          <p:cNvSpPr>
            <a:spLocks noChangeArrowheads="1"/>
          </p:cNvSpPr>
          <p:nvPr/>
        </p:nvSpPr>
        <p:spPr bwMode="auto">
          <a:xfrm>
            <a:off x="4181475" y="3257550"/>
            <a:ext cx="571500" cy="357188"/>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76" name="12 Rectángulo"/>
          <p:cNvSpPr>
            <a:spLocks noChangeArrowheads="1"/>
          </p:cNvSpPr>
          <p:nvPr/>
        </p:nvSpPr>
        <p:spPr bwMode="auto">
          <a:xfrm>
            <a:off x="4883150" y="3262313"/>
            <a:ext cx="571500"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grpSp>
        <p:nvGrpSpPr>
          <p:cNvPr id="39977" name="90 Grupo"/>
          <p:cNvGrpSpPr>
            <a:grpSpLocks/>
          </p:cNvGrpSpPr>
          <p:nvPr/>
        </p:nvGrpSpPr>
        <p:grpSpPr bwMode="auto">
          <a:xfrm>
            <a:off x="5118100" y="3500438"/>
            <a:ext cx="25400" cy="614362"/>
            <a:chOff x="2133600" y="4572000"/>
            <a:chExt cx="25400" cy="614363"/>
          </a:xfrm>
        </p:grpSpPr>
        <p:sp>
          <p:nvSpPr>
            <p:cNvPr id="39996"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39997"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39998"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sp>
        <p:nvSpPr>
          <p:cNvPr id="39978" name="12 Rectángulo"/>
          <p:cNvSpPr>
            <a:spLocks noChangeArrowheads="1"/>
          </p:cNvSpPr>
          <p:nvPr/>
        </p:nvSpPr>
        <p:spPr bwMode="auto">
          <a:xfrm>
            <a:off x="4857750" y="3225800"/>
            <a:ext cx="571500"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RNE</a:t>
            </a:r>
          </a:p>
        </p:txBody>
      </p:sp>
      <p:grpSp>
        <p:nvGrpSpPr>
          <p:cNvPr id="39979" name="94 Grupo"/>
          <p:cNvGrpSpPr>
            <a:grpSpLocks/>
          </p:cNvGrpSpPr>
          <p:nvPr/>
        </p:nvGrpSpPr>
        <p:grpSpPr bwMode="auto">
          <a:xfrm>
            <a:off x="4618038" y="3286125"/>
            <a:ext cx="25400" cy="614363"/>
            <a:chOff x="2133600" y="4572000"/>
            <a:chExt cx="25400" cy="614363"/>
          </a:xfrm>
        </p:grpSpPr>
        <p:sp>
          <p:nvSpPr>
            <p:cNvPr id="39993"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39994"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39995"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sp>
        <p:nvSpPr>
          <p:cNvPr id="39980" name="12 Rectángulo"/>
          <p:cNvSpPr>
            <a:spLocks noChangeArrowheads="1"/>
          </p:cNvSpPr>
          <p:nvPr/>
        </p:nvSpPr>
        <p:spPr bwMode="auto">
          <a:xfrm>
            <a:off x="4160838" y="3235325"/>
            <a:ext cx="571500"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INDRA</a:t>
            </a:r>
          </a:p>
        </p:txBody>
      </p:sp>
      <p:sp>
        <p:nvSpPr>
          <p:cNvPr id="39981" name="12 Rectángulo"/>
          <p:cNvSpPr>
            <a:spLocks noChangeArrowheads="1"/>
          </p:cNvSpPr>
          <p:nvPr/>
        </p:nvSpPr>
        <p:spPr bwMode="auto">
          <a:xfrm>
            <a:off x="1131888" y="2928938"/>
            <a:ext cx="1571625"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grpSp>
        <p:nvGrpSpPr>
          <p:cNvPr id="39982" name="100 Grupo"/>
          <p:cNvGrpSpPr>
            <a:grpSpLocks/>
          </p:cNvGrpSpPr>
          <p:nvPr/>
        </p:nvGrpSpPr>
        <p:grpSpPr bwMode="auto">
          <a:xfrm rot="-5400000">
            <a:off x="2586832" y="2485231"/>
            <a:ext cx="25400" cy="1198563"/>
            <a:chOff x="2133600" y="4572000"/>
            <a:chExt cx="25400" cy="614363"/>
          </a:xfrm>
        </p:grpSpPr>
        <p:sp>
          <p:nvSpPr>
            <p:cNvPr id="39990"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39991"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39992"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sp>
        <p:nvSpPr>
          <p:cNvPr id="39983" name="12 Rectángulo"/>
          <p:cNvSpPr>
            <a:spLocks noChangeArrowheads="1"/>
          </p:cNvSpPr>
          <p:nvPr/>
        </p:nvSpPr>
        <p:spPr bwMode="auto">
          <a:xfrm>
            <a:off x="1095375" y="2882900"/>
            <a:ext cx="1571625"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GREEN AREAS</a:t>
            </a:r>
          </a:p>
        </p:txBody>
      </p:sp>
      <p:sp>
        <p:nvSpPr>
          <p:cNvPr id="39984" name="12 Rectángulo"/>
          <p:cNvSpPr>
            <a:spLocks noChangeArrowheads="1"/>
          </p:cNvSpPr>
          <p:nvPr/>
        </p:nvSpPr>
        <p:spPr bwMode="auto">
          <a:xfrm>
            <a:off x="5210175" y="1954213"/>
            <a:ext cx="571500" cy="357187"/>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39985" name="12 Rectángulo"/>
          <p:cNvSpPr>
            <a:spLocks noChangeArrowheads="1"/>
          </p:cNvSpPr>
          <p:nvPr/>
        </p:nvSpPr>
        <p:spPr bwMode="auto">
          <a:xfrm>
            <a:off x="5119688" y="1928813"/>
            <a:ext cx="642937"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RBA HQ.</a:t>
            </a:r>
          </a:p>
        </p:txBody>
      </p:sp>
      <p:grpSp>
        <p:nvGrpSpPr>
          <p:cNvPr id="39986" name="106 Grupo"/>
          <p:cNvGrpSpPr>
            <a:grpSpLocks/>
          </p:cNvGrpSpPr>
          <p:nvPr/>
        </p:nvGrpSpPr>
        <p:grpSpPr bwMode="auto">
          <a:xfrm>
            <a:off x="5429250" y="2286000"/>
            <a:ext cx="25400" cy="614363"/>
            <a:chOff x="2133600" y="4572000"/>
            <a:chExt cx="25400" cy="614363"/>
          </a:xfrm>
        </p:grpSpPr>
        <p:sp>
          <p:nvSpPr>
            <p:cNvPr id="39987" name="Line 70"/>
            <p:cNvSpPr>
              <a:spLocks noChangeShapeType="1"/>
            </p:cNvSpPr>
            <p:nvPr/>
          </p:nvSpPr>
          <p:spPr bwMode="auto">
            <a:xfrm>
              <a:off x="2159000" y="4576763"/>
              <a:ext cx="0" cy="609600"/>
            </a:xfrm>
            <a:prstGeom prst="line">
              <a:avLst/>
            </a:prstGeom>
            <a:noFill/>
            <a:ln w="22225">
              <a:solidFill>
                <a:schemeClr val="tx1"/>
              </a:solidFill>
              <a:round/>
              <a:headEnd/>
              <a:tailEnd type="oval" w="sm" len="sm"/>
            </a:ln>
          </p:spPr>
          <p:txBody>
            <a:bodyPr wrap="none" anchor="ctr"/>
            <a:lstStyle/>
            <a:p>
              <a:endParaRPr lang="es-ES"/>
            </a:p>
          </p:txBody>
        </p:sp>
        <p:sp>
          <p:nvSpPr>
            <p:cNvPr id="39988" name="Line 68"/>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sp>
          <p:nvSpPr>
            <p:cNvPr id="39989" name="Line 69"/>
            <p:cNvSpPr>
              <a:spLocks noChangeShapeType="1"/>
            </p:cNvSpPr>
            <p:nvPr/>
          </p:nvSpPr>
          <p:spPr bwMode="auto">
            <a:xfrm>
              <a:off x="2133600" y="4572000"/>
              <a:ext cx="0" cy="609600"/>
            </a:xfrm>
            <a:prstGeom prst="line">
              <a:avLst/>
            </a:prstGeom>
            <a:noFill/>
            <a:ln w="22225">
              <a:solidFill>
                <a:srgbClr val="078BA6"/>
              </a:solidFill>
              <a:round/>
              <a:headEnd/>
              <a:tailEnd type="oval" w="sm" len="sm"/>
            </a:ln>
          </p:spPr>
          <p:txBody>
            <a:bodyPr wrap="none" anchor="ctr"/>
            <a:lstStyle/>
            <a:p>
              <a:endParaRPr lang="es-E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8018__2"/>
          <p:cNvPicPr>
            <a:picLocks noGrp="1" noChangeAspect="1" noChangeArrowheads="1"/>
          </p:cNvPicPr>
          <p:nvPr>
            <p:ph sz="half" idx="1"/>
          </p:nvPr>
        </p:nvPicPr>
        <p:blipFill>
          <a:blip r:embed="rId3" cstate="print"/>
          <a:srcRect/>
          <a:stretch>
            <a:fillRect/>
          </a:stretch>
        </p:blipFill>
        <p:spPr bwMode="auto">
          <a:xfrm>
            <a:off x="2819400" y="2514600"/>
            <a:ext cx="5624513" cy="3935413"/>
          </a:xfrm>
          <a:noFill/>
          <a:ln>
            <a:miter lim="800000"/>
            <a:headEnd/>
            <a:tailEnd/>
          </a:ln>
        </p:spPr>
      </p:pic>
      <p:sp>
        <p:nvSpPr>
          <p:cNvPr id="21509" name="Rectangle 5"/>
          <p:cNvSpPr>
            <a:spLocks noChangeArrowheads="1"/>
          </p:cNvSpPr>
          <p:nvPr/>
        </p:nvSpPr>
        <p:spPr bwMode="auto">
          <a:xfrm>
            <a:off x="2770188" y="2514600"/>
            <a:ext cx="5668962" cy="3940175"/>
          </a:xfrm>
          <a:prstGeom prst="rect">
            <a:avLst/>
          </a:prstGeom>
          <a:solidFill>
            <a:schemeClr val="bg1"/>
          </a:solidFill>
          <a:ln w="9525" algn="ctr">
            <a:noFill/>
            <a:miter lim="800000"/>
            <a:headEnd/>
            <a:tailEnd/>
          </a:ln>
        </p:spPr>
        <p:txBody>
          <a:bodyPr wrap="none" anchor="ctr"/>
          <a:lstStyle/>
          <a:p>
            <a:r>
              <a:rPr lang="es-ES_tradnl"/>
              <a:t>        </a:t>
            </a:r>
          </a:p>
        </p:txBody>
      </p:sp>
      <p:sp>
        <p:nvSpPr>
          <p:cNvPr id="40964"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Energy: Interuniversity Campus of Besòs</a:t>
            </a:r>
            <a:endParaRPr lang="es-ES" altLang="zh-CN" b="1">
              <a:solidFill>
                <a:schemeClr val="accent1"/>
              </a:solidFill>
              <a:ea typeface="宋体" pitchFamily="2" charset="-122"/>
            </a:endParaRPr>
          </a:p>
        </p:txBody>
      </p:sp>
      <p:pic>
        <p:nvPicPr>
          <p:cNvPr id="40965" name="Picture 10" descr="Energy"/>
          <p:cNvPicPr>
            <a:picLocks noChangeAspect="1" noChangeArrowheads="1"/>
          </p:cNvPicPr>
          <p:nvPr/>
        </p:nvPicPr>
        <p:blipFill>
          <a:blip r:embed="rId4" cstate="print"/>
          <a:srcRect/>
          <a:stretch>
            <a:fillRect/>
          </a:stretch>
        </p:blipFill>
        <p:spPr bwMode="auto">
          <a:xfrm>
            <a:off x="198438" y="3349625"/>
            <a:ext cx="2544762" cy="2593975"/>
          </a:xfrm>
          <a:prstGeom prst="rect">
            <a:avLst/>
          </a:prstGeom>
          <a:noFill/>
          <a:ln w="9525">
            <a:noFill/>
            <a:miter lim="800000"/>
            <a:headEnd/>
            <a:tailEnd/>
          </a:ln>
        </p:spPr>
      </p:pic>
      <p:sp>
        <p:nvSpPr>
          <p:cNvPr id="19469" name="Rectangle 6"/>
          <p:cNvSpPr>
            <a:spLocks noChangeArrowheads="1"/>
          </p:cNvSpPr>
          <p:nvPr/>
        </p:nvSpPr>
        <p:spPr bwMode="auto">
          <a:xfrm>
            <a:off x="3124200" y="4143375"/>
            <a:ext cx="1676400" cy="258763"/>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Universities</a:t>
            </a:r>
            <a:endParaRPr lang="es-ES" sz="1400">
              <a:latin typeface="Arial Unicode MS" pitchFamily="34" charset="-128"/>
            </a:endParaRPr>
          </a:p>
        </p:txBody>
      </p:sp>
      <p:sp>
        <p:nvSpPr>
          <p:cNvPr id="19470" name="Rectangle 6"/>
          <p:cNvSpPr>
            <a:spLocks noChangeArrowheads="1"/>
          </p:cNvSpPr>
          <p:nvPr/>
        </p:nvSpPr>
        <p:spPr bwMode="auto">
          <a:xfrm>
            <a:off x="2819400" y="3252788"/>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Institutions</a:t>
            </a:r>
            <a:endParaRPr lang="es-ES" sz="1400">
              <a:latin typeface="Arial Unicode MS" pitchFamily="34" charset="-128"/>
            </a:endParaRPr>
          </a:p>
        </p:txBody>
      </p:sp>
      <p:sp>
        <p:nvSpPr>
          <p:cNvPr id="19471" name="Rectangle 6"/>
          <p:cNvSpPr>
            <a:spLocks noChangeArrowheads="1"/>
          </p:cNvSpPr>
          <p:nvPr/>
        </p:nvSpPr>
        <p:spPr bwMode="auto">
          <a:xfrm>
            <a:off x="2819400" y="3713163"/>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Specifics spaces</a:t>
            </a:r>
          </a:p>
        </p:txBody>
      </p:sp>
      <p:sp>
        <p:nvSpPr>
          <p:cNvPr id="19472" name="Rectangle 6"/>
          <p:cNvSpPr>
            <a:spLocks noChangeArrowheads="1"/>
          </p:cNvSpPr>
          <p:nvPr/>
        </p:nvSpPr>
        <p:spPr bwMode="auto">
          <a:xfrm>
            <a:off x="2819400" y="4516438"/>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Technological centers </a:t>
            </a:r>
            <a:endParaRPr lang="es-ES" sz="1400">
              <a:latin typeface="Arial Unicode MS" pitchFamily="34" charset="-128"/>
            </a:endParaRPr>
          </a:p>
        </p:txBody>
      </p:sp>
      <p:sp>
        <p:nvSpPr>
          <p:cNvPr id="19473" name="Rectangle 6"/>
          <p:cNvSpPr>
            <a:spLocks noChangeArrowheads="1"/>
          </p:cNvSpPr>
          <p:nvPr/>
        </p:nvSpPr>
        <p:spPr bwMode="auto">
          <a:xfrm>
            <a:off x="2819400" y="5222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Residences</a:t>
            </a:r>
            <a:endParaRPr lang="es-ES" sz="1400">
              <a:latin typeface="Arial Unicode MS" pitchFamily="34" charset="-128"/>
            </a:endParaRPr>
          </a:p>
        </p:txBody>
      </p:sp>
      <p:sp>
        <p:nvSpPr>
          <p:cNvPr id="19474" name="Rectangle 6"/>
          <p:cNvSpPr>
            <a:spLocks noChangeArrowheads="1"/>
          </p:cNvSpPr>
          <p:nvPr/>
        </p:nvSpPr>
        <p:spPr bwMode="auto">
          <a:xfrm>
            <a:off x="2819400" y="5603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Dissemination</a:t>
            </a:r>
            <a:endParaRPr lang="es-ES" sz="1400">
              <a:latin typeface="Arial Unicode MS" pitchFamily="34" charset="-128"/>
            </a:endParaRPr>
          </a:p>
        </p:txBody>
      </p:sp>
      <p:sp>
        <p:nvSpPr>
          <p:cNvPr id="19475" name="Rectangle 6"/>
          <p:cNvSpPr>
            <a:spLocks noChangeArrowheads="1"/>
          </p:cNvSpPr>
          <p:nvPr/>
        </p:nvSpPr>
        <p:spPr bwMode="auto">
          <a:xfrm>
            <a:off x="2819400" y="28352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Companies</a:t>
            </a:r>
            <a:endParaRPr lang="es-ES" sz="1400">
              <a:latin typeface="Arial Unicode MS" pitchFamily="34" charset="-128"/>
            </a:endParaRPr>
          </a:p>
        </p:txBody>
      </p:sp>
      <p:sp>
        <p:nvSpPr>
          <p:cNvPr id="19476" name="Rectangle 6"/>
          <p:cNvSpPr>
            <a:spLocks noChangeArrowheads="1"/>
          </p:cNvSpPr>
          <p:nvPr/>
        </p:nvSpPr>
        <p:spPr bwMode="auto">
          <a:xfrm>
            <a:off x="4800600" y="4143375"/>
            <a:ext cx="1676400" cy="258763"/>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UB, UPC</a:t>
            </a:r>
            <a:endParaRPr lang="es-ES" sz="1400">
              <a:latin typeface="Arial Unicode MS" pitchFamily="34" charset="-128"/>
            </a:endParaRPr>
          </a:p>
        </p:txBody>
      </p:sp>
      <p:sp>
        <p:nvSpPr>
          <p:cNvPr id="19477" name="Rectangle 6"/>
          <p:cNvSpPr>
            <a:spLocks noChangeArrowheads="1"/>
          </p:cNvSpPr>
          <p:nvPr/>
        </p:nvSpPr>
        <p:spPr bwMode="auto">
          <a:xfrm>
            <a:off x="4800600" y="4851400"/>
            <a:ext cx="2286000" cy="330200"/>
          </a:xfrm>
          <a:prstGeom prst="rect">
            <a:avLst/>
          </a:prstGeom>
          <a:noFill/>
          <a:ln w="9525" algn="ctr">
            <a:noFill/>
            <a:miter lim="800000"/>
            <a:headEnd/>
            <a:tailEnd/>
          </a:ln>
        </p:spPr>
        <p:txBody>
          <a:bodyPr>
            <a:spAutoFit/>
          </a:bodyPr>
          <a:lstStyle/>
          <a:p>
            <a:r>
              <a:rPr lang="ca-ES" sz="1400">
                <a:latin typeface="Arial Unicode MS" pitchFamily="34" charset="-128"/>
              </a:rPr>
              <a:t>b_TEC Incubator</a:t>
            </a:r>
            <a:endParaRPr lang="es-ES" sz="1400">
              <a:latin typeface="Arial Unicode MS" pitchFamily="34" charset="-128"/>
            </a:endParaRPr>
          </a:p>
        </p:txBody>
      </p:sp>
      <p:sp>
        <p:nvSpPr>
          <p:cNvPr id="19478" name="Rectangle 6"/>
          <p:cNvSpPr>
            <a:spLocks noChangeArrowheads="1"/>
          </p:cNvSpPr>
          <p:nvPr/>
        </p:nvSpPr>
        <p:spPr bwMode="auto">
          <a:xfrm>
            <a:off x="4800600" y="3328988"/>
            <a:ext cx="3557588" cy="249237"/>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ITER, BCN Chamber of Commerce</a:t>
            </a:r>
          </a:p>
        </p:txBody>
      </p:sp>
      <p:sp>
        <p:nvSpPr>
          <p:cNvPr id="19479" name="Rectangle 6"/>
          <p:cNvSpPr>
            <a:spLocks noChangeArrowheads="1"/>
          </p:cNvSpPr>
          <p:nvPr/>
        </p:nvSpPr>
        <p:spPr bwMode="auto">
          <a:xfrm>
            <a:off x="4800600" y="3713163"/>
            <a:ext cx="3124200" cy="258762"/>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Campus Offices</a:t>
            </a:r>
          </a:p>
        </p:txBody>
      </p:sp>
      <p:sp>
        <p:nvSpPr>
          <p:cNvPr id="19480" name="Rectangle 6"/>
          <p:cNvSpPr>
            <a:spLocks noChangeArrowheads="1"/>
          </p:cNvSpPr>
          <p:nvPr/>
        </p:nvSpPr>
        <p:spPr bwMode="auto">
          <a:xfrm>
            <a:off x="4800600" y="4516438"/>
            <a:ext cx="3124200" cy="258762"/>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IREC</a:t>
            </a:r>
            <a:endParaRPr lang="es-ES" sz="1400">
              <a:latin typeface="Arial Unicode MS" pitchFamily="34" charset="-128"/>
            </a:endParaRPr>
          </a:p>
        </p:txBody>
      </p:sp>
      <p:sp>
        <p:nvSpPr>
          <p:cNvPr id="19481" name="Rectangle 6"/>
          <p:cNvSpPr>
            <a:spLocks noChangeArrowheads="1"/>
          </p:cNvSpPr>
          <p:nvPr/>
        </p:nvSpPr>
        <p:spPr bwMode="auto">
          <a:xfrm>
            <a:off x="4800600" y="5222875"/>
            <a:ext cx="2667000" cy="330200"/>
          </a:xfrm>
          <a:prstGeom prst="rect">
            <a:avLst/>
          </a:prstGeom>
          <a:noFill/>
          <a:ln w="9525" algn="ctr">
            <a:noFill/>
            <a:miter lim="800000"/>
            <a:headEnd/>
            <a:tailEnd/>
          </a:ln>
        </p:spPr>
        <p:txBody>
          <a:bodyPr>
            <a:spAutoFit/>
          </a:bodyPr>
          <a:lstStyle/>
          <a:p>
            <a:r>
              <a:rPr lang="ca-ES" sz="1400">
                <a:latin typeface="Arial Unicode MS" pitchFamily="34" charset="-128"/>
              </a:rPr>
              <a:t>b_TEC Residence</a:t>
            </a:r>
            <a:endParaRPr lang="es-ES" sz="1400">
              <a:latin typeface="Arial Unicode MS" pitchFamily="34" charset="-128"/>
            </a:endParaRPr>
          </a:p>
        </p:txBody>
      </p:sp>
      <p:sp>
        <p:nvSpPr>
          <p:cNvPr id="19482" name="Rectangle 6"/>
          <p:cNvSpPr>
            <a:spLocks noChangeArrowheads="1"/>
          </p:cNvSpPr>
          <p:nvPr/>
        </p:nvSpPr>
        <p:spPr bwMode="auto">
          <a:xfrm>
            <a:off x="4800600" y="5603875"/>
            <a:ext cx="2286000" cy="330200"/>
          </a:xfrm>
          <a:prstGeom prst="rect">
            <a:avLst/>
          </a:prstGeom>
          <a:noFill/>
          <a:ln w="9525" algn="ctr">
            <a:noFill/>
            <a:miter lim="800000"/>
            <a:headEnd/>
            <a:tailEnd/>
          </a:ln>
        </p:spPr>
        <p:txBody>
          <a:bodyPr>
            <a:spAutoFit/>
          </a:bodyPr>
          <a:lstStyle/>
          <a:p>
            <a:r>
              <a:rPr lang="ca-ES" sz="1400">
                <a:latin typeface="Arial Unicode MS" pitchFamily="34" charset="-128"/>
              </a:rPr>
              <a:t>Campus services</a:t>
            </a:r>
            <a:endParaRPr lang="es-ES" sz="1400">
              <a:latin typeface="Arial Unicode MS" pitchFamily="34" charset="-128"/>
            </a:endParaRPr>
          </a:p>
        </p:txBody>
      </p:sp>
      <p:sp>
        <p:nvSpPr>
          <p:cNvPr id="19483" name="Rectangle 6"/>
          <p:cNvSpPr>
            <a:spLocks noChangeArrowheads="1"/>
          </p:cNvSpPr>
          <p:nvPr/>
        </p:nvSpPr>
        <p:spPr bwMode="auto">
          <a:xfrm>
            <a:off x="4800600" y="2835275"/>
            <a:ext cx="3048000" cy="330200"/>
          </a:xfrm>
          <a:prstGeom prst="rect">
            <a:avLst/>
          </a:prstGeom>
          <a:noFill/>
          <a:ln w="9525" algn="ctr">
            <a:noFill/>
            <a:miter lim="800000"/>
            <a:headEnd/>
            <a:tailEnd/>
          </a:ln>
        </p:spPr>
        <p:txBody>
          <a:bodyPr>
            <a:spAutoFit/>
          </a:bodyPr>
          <a:lstStyle/>
          <a:p>
            <a:r>
              <a:rPr lang="ca-ES" sz="1400">
                <a:latin typeface="Arial Unicode MS" pitchFamily="34" charset="-128"/>
              </a:rPr>
              <a:t>Endesa, Ecot</a:t>
            </a:r>
            <a:r>
              <a:rPr lang="ca-ES" altLang="ja-JP" sz="1400">
                <a:ea typeface="ヒラギノ角ゴ Pro W3"/>
                <a:cs typeface="ヒラギノ角ゴ Pro W3"/>
              </a:rPr>
              <a:t>è</a:t>
            </a:r>
            <a:r>
              <a:rPr lang="ca-ES" altLang="ja-JP" sz="1400">
                <a:latin typeface="Arial Unicode MS" pitchFamily="34" charset="-128"/>
                <a:ea typeface="ヒラギノ角ゴ Pro W3"/>
                <a:cs typeface="ヒラギノ角ゴ Pro W3"/>
              </a:rPr>
              <a:t>cnia, Agbar</a:t>
            </a:r>
            <a:endParaRPr lang="es-ES" sz="1400">
              <a:latin typeface="Arial Unicode MS" pitchFamily="34" charset="-128"/>
            </a:endParaRPr>
          </a:p>
        </p:txBody>
      </p:sp>
      <p:sp>
        <p:nvSpPr>
          <p:cNvPr id="19484" name="Freeform 28"/>
          <p:cNvSpPr>
            <a:spLocks/>
          </p:cNvSpPr>
          <p:nvPr/>
        </p:nvSpPr>
        <p:spPr bwMode="auto">
          <a:xfrm>
            <a:off x="2960688" y="55959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BA1D2A"/>
            </a:solidFill>
            <a:round/>
            <a:headEnd/>
            <a:tailEnd/>
          </a:ln>
        </p:spPr>
        <p:txBody>
          <a:bodyPr wrap="none" anchor="ctr"/>
          <a:lstStyle/>
          <a:p>
            <a:pPr algn="r"/>
            <a:endParaRPr lang="es-ES"/>
          </a:p>
        </p:txBody>
      </p:sp>
      <p:sp>
        <p:nvSpPr>
          <p:cNvPr id="19485" name="Freeform 29"/>
          <p:cNvSpPr>
            <a:spLocks/>
          </p:cNvSpPr>
          <p:nvPr/>
        </p:nvSpPr>
        <p:spPr bwMode="auto">
          <a:xfrm>
            <a:off x="2960688" y="5192713"/>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BA1D2A"/>
            </a:solidFill>
            <a:round/>
            <a:headEnd/>
            <a:tailEnd/>
          </a:ln>
        </p:spPr>
        <p:txBody>
          <a:bodyPr wrap="none" anchor="ctr"/>
          <a:lstStyle/>
          <a:p>
            <a:pPr algn="r"/>
            <a:endParaRPr lang="es-ES"/>
          </a:p>
        </p:txBody>
      </p:sp>
      <p:sp>
        <p:nvSpPr>
          <p:cNvPr id="19486" name="Freeform 30"/>
          <p:cNvSpPr>
            <a:spLocks/>
          </p:cNvSpPr>
          <p:nvPr/>
        </p:nvSpPr>
        <p:spPr bwMode="auto">
          <a:xfrm>
            <a:off x="2960688" y="48402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BA1D2A"/>
            </a:solidFill>
            <a:round/>
            <a:headEnd/>
            <a:tailEnd/>
          </a:ln>
        </p:spPr>
        <p:txBody>
          <a:bodyPr wrap="none" anchor="ctr"/>
          <a:lstStyle/>
          <a:p>
            <a:pPr algn="r"/>
            <a:endParaRPr lang="es-ES"/>
          </a:p>
        </p:txBody>
      </p:sp>
      <p:sp>
        <p:nvSpPr>
          <p:cNvPr id="19487" name="Freeform 31"/>
          <p:cNvSpPr>
            <a:spLocks/>
          </p:cNvSpPr>
          <p:nvPr/>
        </p:nvSpPr>
        <p:spPr bwMode="auto">
          <a:xfrm>
            <a:off x="2960688" y="44402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BA1D2A"/>
            </a:solidFill>
            <a:round/>
            <a:headEnd/>
            <a:tailEnd/>
          </a:ln>
        </p:spPr>
        <p:txBody>
          <a:bodyPr wrap="none" anchor="ctr"/>
          <a:lstStyle/>
          <a:p>
            <a:pPr algn="r"/>
            <a:endParaRPr lang="es-ES"/>
          </a:p>
        </p:txBody>
      </p:sp>
      <p:sp>
        <p:nvSpPr>
          <p:cNvPr id="19488" name="Freeform 32"/>
          <p:cNvSpPr>
            <a:spLocks/>
          </p:cNvSpPr>
          <p:nvPr/>
        </p:nvSpPr>
        <p:spPr bwMode="auto">
          <a:xfrm>
            <a:off x="2971800" y="4038600"/>
            <a:ext cx="1752600"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BA1D2A"/>
            </a:solidFill>
            <a:round/>
            <a:headEnd/>
            <a:tailEnd/>
          </a:ln>
        </p:spPr>
        <p:txBody>
          <a:bodyPr wrap="none" anchor="ctr"/>
          <a:lstStyle/>
          <a:p>
            <a:pPr algn="r"/>
            <a:endParaRPr lang="es-ES"/>
          </a:p>
        </p:txBody>
      </p:sp>
      <p:sp>
        <p:nvSpPr>
          <p:cNvPr id="19489" name="Freeform 33"/>
          <p:cNvSpPr>
            <a:spLocks/>
          </p:cNvSpPr>
          <p:nvPr/>
        </p:nvSpPr>
        <p:spPr bwMode="auto">
          <a:xfrm>
            <a:off x="2971800" y="36337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BA1D2A"/>
            </a:solidFill>
            <a:round/>
            <a:headEnd/>
            <a:tailEnd/>
          </a:ln>
        </p:spPr>
        <p:txBody>
          <a:bodyPr wrap="none" anchor="ctr"/>
          <a:lstStyle/>
          <a:p>
            <a:pPr algn="r"/>
            <a:endParaRPr lang="es-ES"/>
          </a:p>
        </p:txBody>
      </p:sp>
      <p:sp>
        <p:nvSpPr>
          <p:cNvPr id="19490" name="Freeform 34"/>
          <p:cNvSpPr>
            <a:spLocks/>
          </p:cNvSpPr>
          <p:nvPr/>
        </p:nvSpPr>
        <p:spPr bwMode="auto">
          <a:xfrm>
            <a:off x="2971800" y="31956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BA1D2A"/>
            </a:solidFill>
            <a:round/>
            <a:headEnd/>
            <a:tailEnd/>
          </a:ln>
        </p:spPr>
        <p:txBody>
          <a:bodyPr wrap="none" anchor="ctr"/>
          <a:lstStyle/>
          <a:p>
            <a:pPr algn="r"/>
            <a:endParaRPr lang="es-ES"/>
          </a:p>
        </p:txBody>
      </p:sp>
      <p:sp>
        <p:nvSpPr>
          <p:cNvPr id="19491" name="Freeform 35"/>
          <p:cNvSpPr>
            <a:spLocks/>
          </p:cNvSpPr>
          <p:nvPr/>
        </p:nvSpPr>
        <p:spPr bwMode="auto">
          <a:xfrm>
            <a:off x="4876800" y="55959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BA1D2A"/>
            </a:solidFill>
            <a:round/>
            <a:headEnd/>
            <a:tailEnd/>
          </a:ln>
        </p:spPr>
        <p:txBody>
          <a:bodyPr wrap="none" anchor="ctr"/>
          <a:lstStyle/>
          <a:p>
            <a:pPr algn="r"/>
            <a:endParaRPr lang="es-ES"/>
          </a:p>
        </p:txBody>
      </p:sp>
      <p:sp>
        <p:nvSpPr>
          <p:cNvPr id="19492" name="Freeform 36"/>
          <p:cNvSpPr>
            <a:spLocks/>
          </p:cNvSpPr>
          <p:nvPr/>
        </p:nvSpPr>
        <p:spPr bwMode="auto">
          <a:xfrm>
            <a:off x="4876800" y="5192713"/>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BA1D2A"/>
            </a:solidFill>
            <a:round/>
            <a:headEnd/>
            <a:tailEnd/>
          </a:ln>
        </p:spPr>
        <p:txBody>
          <a:bodyPr wrap="none" anchor="ctr"/>
          <a:lstStyle/>
          <a:p>
            <a:pPr algn="r"/>
            <a:endParaRPr lang="es-ES"/>
          </a:p>
        </p:txBody>
      </p:sp>
      <p:sp>
        <p:nvSpPr>
          <p:cNvPr id="19493" name="Freeform 37"/>
          <p:cNvSpPr>
            <a:spLocks/>
          </p:cNvSpPr>
          <p:nvPr/>
        </p:nvSpPr>
        <p:spPr bwMode="auto">
          <a:xfrm>
            <a:off x="4876800" y="484028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BA1D2A"/>
            </a:solidFill>
            <a:round/>
            <a:headEnd/>
            <a:tailEnd/>
          </a:ln>
        </p:spPr>
        <p:txBody>
          <a:bodyPr wrap="none" anchor="ctr"/>
          <a:lstStyle/>
          <a:p>
            <a:pPr algn="r"/>
            <a:endParaRPr lang="es-ES"/>
          </a:p>
        </p:txBody>
      </p:sp>
      <p:sp>
        <p:nvSpPr>
          <p:cNvPr id="19494" name="Freeform 38"/>
          <p:cNvSpPr>
            <a:spLocks/>
          </p:cNvSpPr>
          <p:nvPr/>
        </p:nvSpPr>
        <p:spPr bwMode="auto">
          <a:xfrm>
            <a:off x="4876800" y="44402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BA1D2A"/>
            </a:solidFill>
            <a:round/>
            <a:headEnd/>
            <a:tailEnd/>
          </a:ln>
        </p:spPr>
        <p:txBody>
          <a:bodyPr wrap="none" anchor="ctr"/>
          <a:lstStyle/>
          <a:p>
            <a:pPr algn="r"/>
            <a:endParaRPr lang="es-ES"/>
          </a:p>
        </p:txBody>
      </p:sp>
      <p:sp>
        <p:nvSpPr>
          <p:cNvPr id="19495" name="Freeform 39"/>
          <p:cNvSpPr>
            <a:spLocks/>
          </p:cNvSpPr>
          <p:nvPr/>
        </p:nvSpPr>
        <p:spPr bwMode="auto">
          <a:xfrm>
            <a:off x="4876800" y="4038600"/>
            <a:ext cx="2879725"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BA1D2A"/>
            </a:solidFill>
            <a:round/>
            <a:headEnd/>
            <a:tailEnd/>
          </a:ln>
        </p:spPr>
        <p:txBody>
          <a:bodyPr wrap="none" anchor="ctr"/>
          <a:lstStyle/>
          <a:p>
            <a:pPr algn="r"/>
            <a:endParaRPr lang="es-ES"/>
          </a:p>
        </p:txBody>
      </p:sp>
      <p:sp>
        <p:nvSpPr>
          <p:cNvPr id="19496" name="Freeform 40"/>
          <p:cNvSpPr>
            <a:spLocks/>
          </p:cNvSpPr>
          <p:nvPr/>
        </p:nvSpPr>
        <p:spPr bwMode="auto">
          <a:xfrm>
            <a:off x="4887913" y="363378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BA1D2A"/>
            </a:solidFill>
            <a:round/>
            <a:headEnd/>
            <a:tailEnd/>
          </a:ln>
        </p:spPr>
        <p:txBody>
          <a:bodyPr wrap="none" anchor="ctr"/>
          <a:lstStyle/>
          <a:p>
            <a:pPr algn="r"/>
            <a:endParaRPr lang="es-ES"/>
          </a:p>
        </p:txBody>
      </p:sp>
      <p:sp>
        <p:nvSpPr>
          <p:cNvPr id="19497" name="Freeform 41"/>
          <p:cNvSpPr>
            <a:spLocks/>
          </p:cNvSpPr>
          <p:nvPr/>
        </p:nvSpPr>
        <p:spPr bwMode="auto">
          <a:xfrm>
            <a:off x="4887913" y="31956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BA1D2A"/>
            </a:solidFill>
            <a:round/>
            <a:headEnd/>
            <a:tailEnd/>
          </a:ln>
        </p:spPr>
        <p:txBody>
          <a:bodyPr wrap="none" anchor="ctr"/>
          <a:lstStyle/>
          <a:p>
            <a:pPr algn="r"/>
            <a:endParaRPr lang="es-ES"/>
          </a:p>
        </p:txBody>
      </p:sp>
      <p:sp>
        <p:nvSpPr>
          <p:cNvPr id="19498" name="Rectangle 6"/>
          <p:cNvSpPr>
            <a:spLocks noChangeArrowheads="1"/>
          </p:cNvSpPr>
          <p:nvPr/>
        </p:nvSpPr>
        <p:spPr bwMode="auto">
          <a:xfrm>
            <a:off x="2819400" y="4851400"/>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Incubators</a:t>
            </a:r>
            <a:endParaRPr lang="es-ES" sz="1400">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ppt_x"/>
                                          </p:val>
                                        </p:tav>
                                        <p:tav tm="100000">
                                          <p:val>
                                            <p:strVal val="#ppt_x"/>
                                          </p:val>
                                        </p:tav>
                                      </p:tavLst>
                                    </p:anim>
                                    <p:anim calcmode="lin" valueType="num">
                                      <p:cBhvr additive="base">
                                        <p:cTn id="8" dur="500" fill="hold"/>
                                        <p:tgtEl>
                                          <p:spTgt spid="21509"/>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9484"/>
                                        </p:tgtEl>
                                        <p:attrNameLst>
                                          <p:attrName>style.visibility</p:attrName>
                                        </p:attrNameLst>
                                      </p:cBhvr>
                                      <p:to>
                                        <p:strVal val="visible"/>
                                      </p:to>
                                    </p:set>
                                    <p:anim calcmode="lin" valueType="num">
                                      <p:cBhvr additive="base">
                                        <p:cTn id="11" dur="500" fill="hold"/>
                                        <p:tgtEl>
                                          <p:spTgt spid="19484"/>
                                        </p:tgtEl>
                                        <p:attrNameLst>
                                          <p:attrName>ppt_x</p:attrName>
                                        </p:attrNameLst>
                                      </p:cBhvr>
                                      <p:tavLst>
                                        <p:tav tm="0">
                                          <p:val>
                                            <p:strVal val="#ppt_x"/>
                                          </p:val>
                                        </p:tav>
                                        <p:tav tm="100000">
                                          <p:val>
                                            <p:strVal val="#ppt_x"/>
                                          </p:val>
                                        </p:tav>
                                      </p:tavLst>
                                    </p:anim>
                                    <p:anim calcmode="lin" valueType="num">
                                      <p:cBhvr additive="base">
                                        <p:cTn id="12" dur="500" fill="hold"/>
                                        <p:tgtEl>
                                          <p:spTgt spid="19484"/>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19492"/>
                                        </p:tgtEl>
                                        <p:attrNameLst>
                                          <p:attrName>style.visibility</p:attrName>
                                        </p:attrNameLst>
                                      </p:cBhvr>
                                      <p:to>
                                        <p:strVal val="visible"/>
                                      </p:to>
                                    </p:set>
                                    <p:anim calcmode="lin" valueType="num">
                                      <p:cBhvr additive="base">
                                        <p:cTn id="15" dur="500" fill="hold"/>
                                        <p:tgtEl>
                                          <p:spTgt spid="19492"/>
                                        </p:tgtEl>
                                        <p:attrNameLst>
                                          <p:attrName>ppt_x</p:attrName>
                                        </p:attrNameLst>
                                      </p:cBhvr>
                                      <p:tavLst>
                                        <p:tav tm="0">
                                          <p:val>
                                            <p:strVal val="#ppt_x"/>
                                          </p:val>
                                        </p:tav>
                                        <p:tav tm="100000">
                                          <p:val>
                                            <p:strVal val="#ppt_x"/>
                                          </p:val>
                                        </p:tav>
                                      </p:tavLst>
                                    </p:anim>
                                    <p:anim calcmode="lin" valueType="num">
                                      <p:cBhvr additive="base">
                                        <p:cTn id="16" dur="500" fill="hold"/>
                                        <p:tgtEl>
                                          <p:spTgt spid="19492"/>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19494"/>
                                        </p:tgtEl>
                                        <p:attrNameLst>
                                          <p:attrName>style.visibility</p:attrName>
                                        </p:attrNameLst>
                                      </p:cBhvr>
                                      <p:to>
                                        <p:strVal val="visible"/>
                                      </p:to>
                                    </p:set>
                                    <p:anim calcmode="lin" valueType="num">
                                      <p:cBhvr additive="base">
                                        <p:cTn id="19" dur="500" fill="hold"/>
                                        <p:tgtEl>
                                          <p:spTgt spid="19494"/>
                                        </p:tgtEl>
                                        <p:attrNameLst>
                                          <p:attrName>ppt_x</p:attrName>
                                        </p:attrNameLst>
                                      </p:cBhvr>
                                      <p:tavLst>
                                        <p:tav tm="0">
                                          <p:val>
                                            <p:strVal val="#ppt_x"/>
                                          </p:val>
                                        </p:tav>
                                        <p:tav tm="100000">
                                          <p:val>
                                            <p:strVal val="#ppt_x"/>
                                          </p:val>
                                        </p:tav>
                                      </p:tavLst>
                                    </p:anim>
                                    <p:anim calcmode="lin" valueType="num">
                                      <p:cBhvr additive="base">
                                        <p:cTn id="20" dur="500" fill="hold"/>
                                        <p:tgtEl>
                                          <p:spTgt spid="19494"/>
                                        </p:tgtEl>
                                        <p:attrNameLst>
                                          <p:attrName>ppt_y</p:attrName>
                                        </p:attrNameLst>
                                      </p:cBhvr>
                                      <p:tavLst>
                                        <p:tav tm="0">
                                          <p:val>
                                            <p:strVal val="1+#ppt_h/2"/>
                                          </p:val>
                                        </p:tav>
                                        <p:tav tm="100000">
                                          <p:val>
                                            <p:strVal val="#ppt_y"/>
                                          </p:val>
                                        </p:tav>
                                      </p:tavLst>
                                    </p:anim>
                                  </p:childTnLst>
                                </p:cTn>
                              </p:par>
                              <p:par>
                                <p:cTn id="21" presetID="7" presetClass="entr" presetSubtype="4" fill="hold" grpId="0" nodeType="withEffect">
                                  <p:stCondLst>
                                    <p:cond delay="0"/>
                                  </p:stCondLst>
                                  <p:childTnLst>
                                    <p:set>
                                      <p:cBhvr>
                                        <p:cTn id="22" dur="1" fill="hold">
                                          <p:stCondLst>
                                            <p:cond delay="0"/>
                                          </p:stCondLst>
                                        </p:cTn>
                                        <p:tgtEl>
                                          <p:spTgt spid="19489"/>
                                        </p:tgtEl>
                                        <p:attrNameLst>
                                          <p:attrName>style.visibility</p:attrName>
                                        </p:attrNameLst>
                                      </p:cBhvr>
                                      <p:to>
                                        <p:strVal val="visible"/>
                                      </p:to>
                                    </p:set>
                                    <p:anim calcmode="lin" valueType="num">
                                      <p:cBhvr additive="base">
                                        <p:cTn id="23" dur="500" fill="hold"/>
                                        <p:tgtEl>
                                          <p:spTgt spid="19489"/>
                                        </p:tgtEl>
                                        <p:attrNameLst>
                                          <p:attrName>ppt_x</p:attrName>
                                        </p:attrNameLst>
                                      </p:cBhvr>
                                      <p:tavLst>
                                        <p:tav tm="0">
                                          <p:val>
                                            <p:strVal val="#ppt_x"/>
                                          </p:val>
                                        </p:tav>
                                        <p:tav tm="100000">
                                          <p:val>
                                            <p:strVal val="#ppt_x"/>
                                          </p:val>
                                        </p:tav>
                                      </p:tavLst>
                                    </p:anim>
                                    <p:anim calcmode="lin" valueType="num">
                                      <p:cBhvr additive="base">
                                        <p:cTn id="24" dur="500" fill="hold"/>
                                        <p:tgtEl>
                                          <p:spTgt spid="19489"/>
                                        </p:tgtEl>
                                        <p:attrNameLst>
                                          <p:attrName>ppt_y</p:attrName>
                                        </p:attrNameLst>
                                      </p:cBhvr>
                                      <p:tavLst>
                                        <p:tav tm="0">
                                          <p:val>
                                            <p:strVal val="1+#ppt_h/2"/>
                                          </p:val>
                                        </p:tav>
                                        <p:tav tm="100000">
                                          <p:val>
                                            <p:strVal val="#ppt_y"/>
                                          </p:val>
                                        </p:tav>
                                      </p:tavLst>
                                    </p:anim>
                                  </p:childTnLst>
                                </p:cTn>
                              </p:par>
                              <p:par>
                                <p:cTn id="25" presetID="7" presetClass="entr" presetSubtype="4" fill="hold" grpId="0" nodeType="withEffect">
                                  <p:stCondLst>
                                    <p:cond delay="0"/>
                                  </p:stCondLst>
                                  <p:childTnLst>
                                    <p:set>
                                      <p:cBhvr>
                                        <p:cTn id="26" dur="1" fill="hold">
                                          <p:stCondLst>
                                            <p:cond delay="0"/>
                                          </p:stCondLst>
                                        </p:cTn>
                                        <p:tgtEl>
                                          <p:spTgt spid="19486"/>
                                        </p:tgtEl>
                                        <p:attrNameLst>
                                          <p:attrName>style.visibility</p:attrName>
                                        </p:attrNameLst>
                                      </p:cBhvr>
                                      <p:to>
                                        <p:strVal val="visible"/>
                                      </p:to>
                                    </p:set>
                                    <p:anim calcmode="lin" valueType="num">
                                      <p:cBhvr additive="base">
                                        <p:cTn id="27" dur="500" fill="hold"/>
                                        <p:tgtEl>
                                          <p:spTgt spid="19486"/>
                                        </p:tgtEl>
                                        <p:attrNameLst>
                                          <p:attrName>ppt_x</p:attrName>
                                        </p:attrNameLst>
                                      </p:cBhvr>
                                      <p:tavLst>
                                        <p:tav tm="0">
                                          <p:val>
                                            <p:strVal val="#ppt_x"/>
                                          </p:val>
                                        </p:tav>
                                        <p:tav tm="100000">
                                          <p:val>
                                            <p:strVal val="#ppt_x"/>
                                          </p:val>
                                        </p:tav>
                                      </p:tavLst>
                                    </p:anim>
                                    <p:anim calcmode="lin" valueType="num">
                                      <p:cBhvr additive="base">
                                        <p:cTn id="28" dur="500" fill="hold"/>
                                        <p:tgtEl>
                                          <p:spTgt spid="19486"/>
                                        </p:tgtEl>
                                        <p:attrNameLst>
                                          <p:attrName>ppt_y</p:attrName>
                                        </p:attrNameLst>
                                      </p:cBhvr>
                                      <p:tavLst>
                                        <p:tav tm="0">
                                          <p:val>
                                            <p:strVal val="1+#ppt_h/2"/>
                                          </p:val>
                                        </p:tav>
                                        <p:tav tm="100000">
                                          <p:val>
                                            <p:strVal val="#ppt_y"/>
                                          </p:val>
                                        </p:tav>
                                      </p:tavLst>
                                    </p:anim>
                                  </p:childTnLst>
                                </p:cTn>
                              </p:par>
                              <p:par>
                                <p:cTn id="29" presetID="7" presetClass="entr" presetSubtype="4" fill="hold" grpId="0" nodeType="withEffect">
                                  <p:stCondLst>
                                    <p:cond delay="0"/>
                                  </p:stCondLst>
                                  <p:childTnLst>
                                    <p:set>
                                      <p:cBhvr>
                                        <p:cTn id="30" dur="1" fill="hold">
                                          <p:stCondLst>
                                            <p:cond delay="0"/>
                                          </p:stCondLst>
                                        </p:cTn>
                                        <p:tgtEl>
                                          <p:spTgt spid="19490"/>
                                        </p:tgtEl>
                                        <p:attrNameLst>
                                          <p:attrName>style.visibility</p:attrName>
                                        </p:attrNameLst>
                                      </p:cBhvr>
                                      <p:to>
                                        <p:strVal val="visible"/>
                                      </p:to>
                                    </p:set>
                                    <p:anim calcmode="lin" valueType="num">
                                      <p:cBhvr additive="base">
                                        <p:cTn id="31" dur="500" fill="hold"/>
                                        <p:tgtEl>
                                          <p:spTgt spid="19490"/>
                                        </p:tgtEl>
                                        <p:attrNameLst>
                                          <p:attrName>ppt_x</p:attrName>
                                        </p:attrNameLst>
                                      </p:cBhvr>
                                      <p:tavLst>
                                        <p:tav tm="0">
                                          <p:val>
                                            <p:strVal val="#ppt_x"/>
                                          </p:val>
                                        </p:tav>
                                        <p:tav tm="100000">
                                          <p:val>
                                            <p:strVal val="#ppt_x"/>
                                          </p:val>
                                        </p:tav>
                                      </p:tavLst>
                                    </p:anim>
                                    <p:anim calcmode="lin" valueType="num">
                                      <p:cBhvr additive="base">
                                        <p:cTn id="32" dur="500" fill="hold"/>
                                        <p:tgtEl>
                                          <p:spTgt spid="19490"/>
                                        </p:tgtEl>
                                        <p:attrNameLst>
                                          <p:attrName>ppt_y</p:attrName>
                                        </p:attrNameLst>
                                      </p:cBhvr>
                                      <p:tavLst>
                                        <p:tav tm="0">
                                          <p:val>
                                            <p:strVal val="1+#ppt_h/2"/>
                                          </p:val>
                                        </p:tav>
                                        <p:tav tm="100000">
                                          <p:val>
                                            <p:strVal val="#ppt_y"/>
                                          </p:val>
                                        </p:tav>
                                      </p:tavLst>
                                    </p:anim>
                                  </p:childTnLst>
                                </p:cTn>
                              </p:par>
                              <p:par>
                                <p:cTn id="33" presetID="7" presetClass="entr" presetSubtype="4" fill="hold" grpId="0" nodeType="withEffect">
                                  <p:stCondLst>
                                    <p:cond delay="0"/>
                                  </p:stCondLst>
                                  <p:childTnLst>
                                    <p:set>
                                      <p:cBhvr>
                                        <p:cTn id="34" dur="1" fill="hold">
                                          <p:stCondLst>
                                            <p:cond delay="0"/>
                                          </p:stCondLst>
                                        </p:cTn>
                                        <p:tgtEl>
                                          <p:spTgt spid="19485"/>
                                        </p:tgtEl>
                                        <p:attrNameLst>
                                          <p:attrName>style.visibility</p:attrName>
                                        </p:attrNameLst>
                                      </p:cBhvr>
                                      <p:to>
                                        <p:strVal val="visible"/>
                                      </p:to>
                                    </p:set>
                                    <p:anim calcmode="lin" valueType="num">
                                      <p:cBhvr additive="base">
                                        <p:cTn id="35" dur="500" fill="hold"/>
                                        <p:tgtEl>
                                          <p:spTgt spid="19485"/>
                                        </p:tgtEl>
                                        <p:attrNameLst>
                                          <p:attrName>ppt_x</p:attrName>
                                        </p:attrNameLst>
                                      </p:cBhvr>
                                      <p:tavLst>
                                        <p:tav tm="0">
                                          <p:val>
                                            <p:strVal val="#ppt_x"/>
                                          </p:val>
                                        </p:tav>
                                        <p:tav tm="100000">
                                          <p:val>
                                            <p:strVal val="#ppt_x"/>
                                          </p:val>
                                        </p:tav>
                                      </p:tavLst>
                                    </p:anim>
                                    <p:anim calcmode="lin" valueType="num">
                                      <p:cBhvr additive="base">
                                        <p:cTn id="36" dur="500" fill="hold"/>
                                        <p:tgtEl>
                                          <p:spTgt spid="19485"/>
                                        </p:tgtEl>
                                        <p:attrNameLst>
                                          <p:attrName>ppt_y</p:attrName>
                                        </p:attrNameLst>
                                      </p:cBhvr>
                                      <p:tavLst>
                                        <p:tav tm="0">
                                          <p:val>
                                            <p:strVal val="1+#ppt_h/2"/>
                                          </p:val>
                                        </p:tav>
                                        <p:tav tm="100000">
                                          <p:val>
                                            <p:strVal val="#ppt_y"/>
                                          </p:val>
                                        </p:tav>
                                      </p:tavLst>
                                    </p:anim>
                                  </p:childTnLst>
                                </p:cTn>
                              </p:par>
                              <p:par>
                                <p:cTn id="37" presetID="7" presetClass="entr" presetSubtype="4" fill="hold" grpId="0" nodeType="withEffect">
                                  <p:stCondLst>
                                    <p:cond delay="0"/>
                                  </p:stCondLst>
                                  <p:childTnLst>
                                    <p:set>
                                      <p:cBhvr>
                                        <p:cTn id="38" dur="1" fill="hold">
                                          <p:stCondLst>
                                            <p:cond delay="0"/>
                                          </p:stCondLst>
                                        </p:cTn>
                                        <p:tgtEl>
                                          <p:spTgt spid="19487"/>
                                        </p:tgtEl>
                                        <p:attrNameLst>
                                          <p:attrName>style.visibility</p:attrName>
                                        </p:attrNameLst>
                                      </p:cBhvr>
                                      <p:to>
                                        <p:strVal val="visible"/>
                                      </p:to>
                                    </p:set>
                                    <p:anim calcmode="lin" valueType="num">
                                      <p:cBhvr additive="base">
                                        <p:cTn id="39" dur="500" fill="hold"/>
                                        <p:tgtEl>
                                          <p:spTgt spid="19487"/>
                                        </p:tgtEl>
                                        <p:attrNameLst>
                                          <p:attrName>ppt_x</p:attrName>
                                        </p:attrNameLst>
                                      </p:cBhvr>
                                      <p:tavLst>
                                        <p:tav tm="0">
                                          <p:val>
                                            <p:strVal val="#ppt_x"/>
                                          </p:val>
                                        </p:tav>
                                        <p:tav tm="100000">
                                          <p:val>
                                            <p:strVal val="#ppt_x"/>
                                          </p:val>
                                        </p:tav>
                                      </p:tavLst>
                                    </p:anim>
                                    <p:anim calcmode="lin" valueType="num">
                                      <p:cBhvr additive="base">
                                        <p:cTn id="40" dur="500" fill="hold"/>
                                        <p:tgtEl>
                                          <p:spTgt spid="19487"/>
                                        </p:tgtEl>
                                        <p:attrNameLst>
                                          <p:attrName>ppt_y</p:attrName>
                                        </p:attrNameLst>
                                      </p:cBhvr>
                                      <p:tavLst>
                                        <p:tav tm="0">
                                          <p:val>
                                            <p:strVal val="1+#ppt_h/2"/>
                                          </p:val>
                                        </p:tav>
                                        <p:tav tm="100000">
                                          <p:val>
                                            <p:strVal val="#ppt_y"/>
                                          </p:val>
                                        </p:tav>
                                      </p:tavLst>
                                    </p:anim>
                                  </p:childTnLst>
                                </p:cTn>
                              </p:par>
                              <p:par>
                                <p:cTn id="41" presetID="7" presetClass="entr" presetSubtype="4" fill="hold" grpId="0" nodeType="withEffect">
                                  <p:stCondLst>
                                    <p:cond delay="0"/>
                                  </p:stCondLst>
                                  <p:childTnLst>
                                    <p:set>
                                      <p:cBhvr>
                                        <p:cTn id="42" dur="1" fill="hold">
                                          <p:stCondLst>
                                            <p:cond delay="0"/>
                                          </p:stCondLst>
                                        </p:cTn>
                                        <p:tgtEl>
                                          <p:spTgt spid="19488"/>
                                        </p:tgtEl>
                                        <p:attrNameLst>
                                          <p:attrName>style.visibility</p:attrName>
                                        </p:attrNameLst>
                                      </p:cBhvr>
                                      <p:to>
                                        <p:strVal val="visible"/>
                                      </p:to>
                                    </p:set>
                                    <p:anim calcmode="lin" valueType="num">
                                      <p:cBhvr additive="base">
                                        <p:cTn id="43" dur="500" fill="hold"/>
                                        <p:tgtEl>
                                          <p:spTgt spid="19488"/>
                                        </p:tgtEl>
                                        <p:attrNameLst>
                                          <p:attrName>ppt_x</p:attrName>
                                        </p:attrNameLst>
                                      </p:cBhvr>
                                      <p:tavLst>
                                        <p:tav tm="0">
                                          <p:val>
                                            <p:strVal val="#ppt_x"/>
                                          </p:val>
                                        </p:tav>
                                        <p:tav tm="100000">
                                          <p:val>
                                            <p:strVal val="#ppt_x"/>
                                          </p:val>
                                        </p:tav>
                                      </p:tavLst>
                                    </p:anim>
                                    <p:anim calcmode="lin" valueType="num">
                                      <p:cBhvr additive="base">
                                        <p:cTn id="44" dur="500" fill="hold"/>
                                        <p:tgtEl>
                                          <p:spTgt spid="19488"/>
                                        </p:tgtEl>
                                        <p:attrNameLst>
                                          <p:attrName>ppt_y</p:attrName>
                                        </p:attrNameLst>
                                      </p:cBhvr>
                                      <p:tavLst>
                                        <p:tav tm="0">
                                          <p:val>
                                            <p:strVal val="1+#ppt_h/2"/>
                                          </p:val>
                                        </p:tav>
                                        <p:tav tm="100000">
                                          <p:val>
                                            <p:strVal val="#ppt_y"/>
                                          </p:val>
                                        </p:tav>
                                      </p:tavLst>
                                    </p:anim>
                                  </p:childTnLst>
                                </p:cTn>
                              </p:par>
                              <p:par>
                                <p:cTn id="45" presetID="7" presetClass="entr" presetSubtype="4" fill="hold" grpId="0" nodeType="withEffect">
                                  <p:stCondLst>
                                    <p:cond delay="0"/>
                                  </p:stCondLst>
                                  <p:childTnLst>
                                    <p:set>
                                      <p:cBhvr>
                                        <p:cTn id="46" dur="1" fill="hold">
                                          <p:stCondLst>
                                            <p:cond delay="0"/>
                                          </p:stCondLst>
                                        </p:cTn>
                                        <p:tgtEl>
                                          <p:spTgt spid="19495"/>
                                        </p:tgtEl>
                                        <p:attrNameLst>
                                          <p:attrName>style.visibility</p:attrName>
                                        </p:attrNameLst>
                                      </p:cBhvr>
                                      <p:to>
                                        <p:strVal val="visible"/>
                                      </p:to>
                                    </p:set>
                                    <p:anim calcmode="lin" valueType="num">
                                      <p:cBhvr additive="base">
                                        <p:cTn id="47" dur="500" fill="hold"/>
                                        <p:tgtEl>
                                          <p:spTgt spid="19495"/>
                                        </p:tgtEl>
                                        <p:attrNameLst>
                                          <p:attrName>ppt_x</p:attrName>
                                        </p:attrNameLst>
                                      </p:cBhvr>
                                      <p:tavLst>
                                        <p:tav tm="0">
                                          <p:val>
                                            <p:strVal val="#ppt_x"/>
                                          </p:val>
                                        </p:tav>
                                        <p:tav tm="100000">
                                          <p:val>
                                            <p:strVal val="#ppt_x"/>
                                          </p:val>
                                        </p:tav>
                                      </p:tavLst>
                                    </p:anim>
                                    <p:anim calcmode="lin" valueType="num">
                                      <p:cBhvr additive="base">
                                        <p:cTn id="48" dur="500" fill="hold"/>
                                        <p:tgtEl>
                                          <p:spTgt spid="19495"/>
                                        </p:tgtEl>
                                        <p:attrNameLst>
                                          <p:attrName>ppt_y</p:attrName>
                                        </p:attrNameLst>
                                      </p:cBhvr>
                                      <p:tavLst>
                                        <p:tav tm="0">
                                          <p:val>
                                            <p:strVal val="1+#ppt_h/2"/>
                                          </p:val>
                                        </p:tav>
                                        <p:tav tm="100000">
                                          <p:val>
                                            <p:strVal val="#ppt_y"/>
                                          </p:val>
                                        </p:tav>
                                      </p:tavLst>
                                    </p:anim>
                                  </p:childTnLst>
                                </p:cTn>
                              </p:par>
                              <p:par>
                                <p:cTn id="49" presetID="7" presetClass="entr" presetSubtype="4" fill="hold" grpId="0" nodeType="withEffect">
                                  <p:stCondLst>
                                    <p:cond delay="0"/>
                                  </p:stCondLst>
                                  <p:childTnLst>
                                    <p:set>
                                      <p:cBhvr>
                                        <p:cTn id="50" dur="1" fill="hold">
                                          <p:stCondLst>
                                            <p:cond delay="0"/>
                                          </p:stCondLst>
                                        </p:cTn>
                                        <p:tgtEl>
                                          <p:spTgt spid="19493"/>
                                        </p:tgtEl>
                                        <p:attrNameLst>
                                          <p:attrName>style.visibility</p:attrName>
                                        </p:attrNameLst>
                                      </p:cBhvr>
                                      <p:to>
                                        <p:strVal val="visible"/>
                                      </p:to>
                                    </p:set>
                                    <p:anim calcmode="lin" valueType="num">
                                      <p:cBhvr additive="base">
                                        <p:cTn id="51" dur="500" fill="hold"/>
                                        <p:tgtEl>
                                          <p:spTgt spid="19493"/>
                                        </p:tgtEl>
                                        <p:attrNameLst>
                                          <p:attrName>ppt_x</p:attrName>
                                        </p:attrNameLst>
                                      </p:cBhvr>
                                      <p:tavLst>
                                        <p:tav tm="0">
                                          <p:val>
                                            <p:strVal val="#ppt_x"/>
                                          </p:val>
                                        </p:tav>
                                        <p:tav tm="100000">
                                          <p:val>
                                            <p:strVal val="#ppt_x"/>
                                          </p:val>
                                        </p:tav>
                                      </p:tavLst>
                                    </p:anim>
                                    <p:anim calcmode="lin" valueType="num">
                                      <p:cBhvr additive="base">
                                        <p:cTn id="52" dur="500" fill="hold"/>
                                        <p:tgtEl>
                                          <p:spTgt spid="19493"/>
                                        </p:tgtEl>
                                        <p:attrNameLst>
                                          <p:attrName>ppt_y</p:attrName>
                                        </p:attrNameLst>
                                      </p:cBhvr>
                                      <p:tavLst>
                                        <p:tav tm="0">
                                          <p:val>
                                            <p:strVal val="1+#ppt_h/2"/>
                                          </p:val>
                                        </p:tav>
                                        <p:tav tm="100000">
                                          <p:val>
                                            <p:strVal val="#ppt_y"/>
                                          </p:val>
                                        </p:tav>
                                      </p:tavLst>
                                    </p:anim>
                                  </p:childTnLst>
                                </p:cTn>
                              </p:par>
                              <p:par>
                                <p:cTn id="53" presetID="7" presetClass="entr" presetSubtype="4" fill="hold" grpId="0" nodeType="withEffect">
                                  <p:stCondLst>
                                    <p:cond delay="0"/>
                                  </p:stCondLst>
                                  <p:childTnLst>
                                    <p:set>
                                      <p:cBhvr>
                                        <p:cTn id="54" dur="1" fill="hold">
                                          <p:stCondLst>
                                            <p:cond delay="0"/>
                                          </p:stCondLst>
                                        </p:cTn>
                                        <p:tgtEl>
                                          <p:spTgt spid="19497"/>
                                        </p:tgtEl>
                                        <p:attrNameLst>
                                          <p:attrName>style.visibility</p:attrName>
                                        </p:attrNameLst>
                                      </p:cBhvr>
                                      <p:to>
                                        <p:strVal val="visible"/>
                                      </p:to>
                                    </p:set>
                                    <p:anim calcmode="lin" valueType="num">
                                      <p:cBhvr additive="base">
                                        <p:cTn id="55" dur="500" fill="hold"/>
                                        <p:tgtEl>
                                          <p:spTgt spid="19497"/>
                                        </p:tgtEl>
                                        <p:attrNameLst>
                                          <p:attrName>ppt_x</p:attrName>
                                        </p:attrNameLst>
                                      </p:cBhvr>
                                      <p:tavLst>
                                        <p:tav tm="0">
                                          <p:val>
                                            <p:strVal val="#ppt_x"/>
                                          </p:val>
                                        </p:tav>
                                        <p:tav tm="100000">
                                          <p:val>
                                            <p:strVal val="#ppt_x"/>
                                          </p:val>
                                        </p:tav>
                                      </p:tavLst>
                                    </p:anim>
                                    <p:anim calcmode="lin" valueType="num">
                                      <p:cBhvr additive="base">
                                        <p:cTn id="56" dur="500" fill="hold"/>
                                        <p:tgtEl>
                                          <p:spTgt spid="19497"/>
                                        </p:tgtEl>
                                        <p:attrNameLst>
                                          <p:attrName>ppt_y</p:attrName>
                                        </p:attrNameLst>
                                      </p:cBhvr>
                                      <p:tavLst>
                                        <p:tav tm="0">
                                          <p:val>
                                            <p:strVal val="1+#ppt_h/2"/>
                                          </p:val>
                                        </p:tav>
                                        <p:tav tm="100000">
                                          <p:val>
                                            <p:strVal val="#ppt_y"/>
                                          </p:val>
                                        </p:tav>
                                      </p:tavLst>
                                    </p:anim>
                                  </p:childTnLst>
                                </p:cTn>
                              </p:par>
                              <p:par>
                                <p:cTn id="57" presetID="7" presetClass="entr" presetSubtype="4" fill="hold" grpId="0" nodeType="withEffect">
                                  <p:stCondLst>
                                    <p:cond delay="0"/>
                                  </p:stCondLst>
                                  <p:childTnLst>
                                    <p:set>
                                      <p:cBhvr>
                                        <p:cTn id="58" dur="1" fill="hold">
                                          <p:stCondLst>
                                            <p:cond delay="0"/>
                                          </p:stCondLst>
                                        </p:cTn>
                                        <p:tgtEl>
                                          <p:spTgt spid="19491"/>
                                        </p:tgtEl>
                                        <p:attrNameLst>
                                          <p:attrName>style.visibility</p:attrName>
                                        </p:attrNameLst>
                                      </p:cBhvr>
                                      <p:to>
                                        <p:strVal val="visible"/>
                                      </p:to>
                                    </p:set>
                                    <p:anim calcmode="lin" valueType="num">
                                      <p:cBhvr additive="base">
                                        <p:cTn id="59" dur="500" fill="hold"/>
                                        <p:tgtEl>
                                          <p:spTgt spid="19491"/>
                                        </p:tgtEl>
                                        <p:attrNameLst>
                                          <p:attrName>ppt_x</p:attrName>
                                        </p:attrNameLst>
                                      </p:cBhvr>
                                      <p:tavLst>
                                        <p:tav tm="0">
                                          <p:val>
                                            <p:strVal val="#ppt_x"/>
                                          </p:val>
                                        </p:tav>
                                        <p:tav tm="100000">
                                          <p:val>
                                            <p:strVal val="#ppt_x"/>
                                          </p:val>
                                        </p:tav>
                                      </p:tavLst>
                                    </p:anim>
                                    <p:anim calcmode="lin" valueType="num">
                                      <p:cBhvr additive="base">
                                        <p:cTn id="60" dur="500" fill="hold"/>
                                        <p:tgtEl>
                                          <p:spTgt spid="19491"/>
                                        </p:tgtEl>
                                        <p:attrNameLst>
                                          <p:attrName>ppt_y</p:attrName>
                                        </p:attrNameLst>
                                      </p:cBhvr>
                                      <p:tavLst>
                                        <p:tav tm="0">
                                          <p:val>
                                            <p:strVal val="1+#ppt_h/2"/>
                                          </p:val>
                                        </p:tav>
                                        <p:tav tm="100000">
                                          <p:val>
                                            <p:strVal val="#ppt_y"/>
                                          </p:val>
                                        </p:tav>
                                      </p:tavLst>
                                    </p:anim>
                                  </p:childTnLst>
                                </p:cTn>
                              </p:par>
                              <p:par>
                                <p:cTn id="61" presetID="7" presetClass="entr" presetSubtype="4" fill="hold" grpId="0" nodeType="withEffect">
                                  <p:stCondLst>
                                    <p:cond delay="0"/>
                                  </p:stCondLst>
                                  <p:childTnLst>
                                    <p:set>
                                      <p:cBhvr>
                                        <p:cTn id="62" dur="1" fill="hold">
                                          <p:stCondLst>
                                            <p:cond delay="0"/>
                                          </p:stCondLst>
                                        </p:cTn>
                                        <p:tgtEl>
                                          <p:spTgt spid="19496"/>
                                        </p:tgtEl>
                                        <p:attrNameLst>
                                          <p:attrName>style.visibility</p:attrName>
                                        </p:attrNameLst>
                                      </p:cBhvr>
                                      <p:to>
                                        <p:strVal val="visible"/>
                                      </p:to>
                                    </p:set>
                                    <p:anim calcmode="lin" valueType="num">
                                      <p:cBhvr additive="base">
                                        <p:cTn id="63" dur="500" fill="hold"/>
                                        <p:tgtEl>
                                          <p:spTgt spid="19496"/>
                                        </p:tgtEl>
                                        <p:attrNameLst>
                                          <p:attrName>ppt_x</p:attrName>
                                        </p:attrNameLst>
                                      </p:cBhvr>
                                      <p:tavLst>
                                        <p:tav tm="0">
                                          <p:val>
                                            <p:strVal val="#ppt_x"/>
                                          </p:val>
                                        </p:tav>
                                        <p:tav tm="100000">
                                          <p:val>
                                            <p:strVal val="#ppt_x"/>
                                          </p:val>
                                        </p:tav>
                                      </p:tavLst>
                                    </p:anim>
                                    <p:anim calcmode="lin" valueType="num">
                                      <p:cBhvr additive="base">
                                        <p:cTn id="64" dur="500" fill="hold"/>
                                        <p:tgtEl>
                                          <p:spTgt spid="19496"/>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19476"/>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19473"/>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19474"/>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9469"/>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9470"/>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19471"/>
                                        </p:tgtEl>
                                        <p:attrNameLst>
                                          <p:attrName>style.visibility</p:attrName>
                                        </p:attrNameLst>
                                      </p:cBhvr>
                                      <p:to>
                                        <p:strVal val="visible"/>
                                      </p:to>
                                    </p:se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19472"/>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0"/>
                                          </p:stCondLst>
                                        </p:cTn>
                                        <p:tgtEl>
                                          <p:spTgt spid="19477"/>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0"/>
                                  </p:stCondLst>
                                  <p:childTnLst>
                                    <p:set>
                                      <p:cBhvr>
                                        <p:cTn id="91" dur="1" fill="hold">
                                          <p:stCondLst>
                                            <p:cond delay="0"/>
                                          </p:stCondLst>
                                        </p:cTn>
                                        <p:tgtEl>
                                          <p:spTgt spid="19478"/>
                                        </p:tgtEl>
                                        <p:attrNameLst>
                                          <p:attrName>style.visibility</p:attrName>
                                        </p:attrNameLst>
                                      </p:cBhvr>
                                      <p:to>
                                        <p:strVal val="visible"/>
                                      </p:to>
                                    </p:se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19479"/>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19480"/>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19481"/>
                                        </p:tgtEl>
                                        <p:attrNameLst>
                                          <p:attrName>style.visibility</p:attrName>
                                        </p:attrNameLst>
                                      </p:cBhvr>
                                      <p:to>
                                        <p:strVal val="visible"/>
                                      </p:to>
                                    </p:se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19482"/>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19483"/>
                                        </p:tgtEl>
                                        <p:attrNameLst>
                                          <p:attrName>style.visibility</p:attrName>
                                        </p:attrNameLst>
                                      </p:cBhvr>
                                      <p:to>
                                        <p:strVal val="visible"/>
                                      </p:to>
                                    </p:set>
                                  </p:childTnLst>
                                </p:cTn>
                              </p:par>
                            </p:childTnLst>
                          </p:cTn>
                        </p:par>
                        <p:par>
                          <p:cTn id="107" fill="hold">
                            <p:stCondLst>
                              <p:cond delay="500"/>
                            </p:stCondLst>
                            <p:childTnLst>
                              <p:par>
                                <p:cTn id="108" presetID="1" presetClass="entr" presetSubtype="0" fill="hold" grpId="0" nodeType="afterEffect">
                                  <p:stCondLst>
                                    <p:cond delay="0"/>
                                  </p:stCondLst>
                                  <p:childTnLst>
                                    <p:set>
                                      <p:cBhvr>
                                        <p:cTn id="109" dur="1" fill="hold">
                                          <p:stCondLst>
                                            <p:cond delay="0"/>
                                          </p:stCondLst>
                                        </p:cTn>
                                        <p:tgtEl>
                                          <p:spTgt spid="19475"/>
                                        </p:tgtEl>
                                        <p:attrNameLst>
                                          <p:attrName>style.visibility</p:attrName>
                                        </p:attrNameLst>
                                      </p:cBhvr>
                                      <p:to>
                                        <p:strVal val="visible"/>
                                      </p:to>
                                    </p:set>
                                  </p:childTnLst>
                                </p:cTn>
                              </p:par>
                            </p:childTnLst>
                          </p:cTn>
                        </p:par>
                        <p:par>
                          <p:cTn id="110" fill="hold">
                            <p:stCondLst>
                              <p:cond delay="500"/>
                            </p:stCondLst>
                            <p:childTnLst>
                              <p:par>
                                <p:cTn id="111" presetID="1" presetClass="entr" presetSubtype="0" fill="hold" grpId="0" nodeType="afterEffect">
                                  <p:stCondLst>
                                    <p:cond delay="0"/>
                                  </p:stCondLst>
                                  <p:childTnLst>
                                    <p:set>
                                      <p:cBhvr>
                                        <p:cTn id="112" dur="1" fill="hold">
                                          <p:stCondLst>
                                            <p:cond delay="0"/>
                                          </p:stCondLst>
                                        </p:cTn>
                                        <p:tgtEl>
                                          <p:spTgt spid="19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19469" grpId="0"/>
      <p:bldP spid="19470" grpId="0"/>
      <p:bldP spid="19471" grpId="0"/>
      <p:bldP spid="19472" grpId="0"/>
      <p:bldP spid="19473" grpId="0"/>
      <p:bldP spid="19474" grpId="0"/>
      <p:bldP spid="19475" grpId="0"/>
      <p:bldP spid="19476" grpId="0"/>
      <p:bldP spid="19477" grpId="0"/>
      <p:bldP spid="19478" grpId="0"/>
      <p:bldP spid="19479" grpId="0"/>
      <p:bldP spid="19480" grpId="0"/>
      <p:bldP spid="19481" grpId="0"/>
      <p:bldP spid="19482" grpId="0"/>
      <p:bldP spid="19483" grpId="0"/>
      <p:bldP spid="19484" grpId="0" animBg="1"/>
      <p:bldP spid="19485" grpId="0" animBg="1"/>
      <p:bldP spid="19486" grpId="0" animBg="1"/>
      <p:bldP spid="19487" grpId="0" animBg="1"/>
      <p:bldP spid="19488" grpId="0" animBg="1"/>
      <p:bldP spid="19489" grpId="0" animBg="1"/>
      <p:bldP spid="19490" grpId="0" animBg="1"/>
      <p:bldP spid="19491" grpId="0" animBg="1"/>
      <p:bldP spid="19492" grpId="0" animBg="1"/>
      <p:bldP spid="19493" grpId="0" animBg="1"/>
      <p:bldP spid="19494" grpId="0" animBg="1"/>
      <p:bldP spid="19495" grpId="0" animBg="1"/>
      <p:bldP spid="19496" grpId="0" animBg="1"/>
      <p:bldP spid="19497" grpId="0" animBg="1"/>
      <p:bldP spid="1949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6376998" y="4043363"/>
            <a:ext cx="1223412" cy="439223"/>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dirty="0" smtClean="0">
                <a:latin typeface="Arial Unicode MS" pitchFamily="34" charset="-128"/>
              </a:rPr>
              <a:t>Barcelona</a:t>
            </a:r>
            <a:endParaRPr lang="en-US" dirty="0">
              <a:latin typeface="Arial Unicode MS" pitchFamily="34" charset="-128"/>
            </a:endParaRPr>
          </a:p>
        </p:txBody>
      </p:sp>
      <p:sp>
        <p:nvSpPr>
          <p:cNvPr id="6148" name="Rectangle 11"/>
          <p:cNvSpPr>
            <a:spLocks noChangeArrowheads="1"/>
          </p:cNvSpPr>
          <p:nvPr/>
        </p:nvSpPr>
        <p:spPr bwMode="auto">
          <a:xfrm>
            <a:off x="6094423" y="4043363"/>
            <a:ext cx="311150" cy="520700"/>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b="1">
                <a:latin typeface="Arial Unicode MS" pitchFamily="34" charset="-128"/>
              </a:rPr>
              <a:t>0</a:t>
            </a:r>
          </a:p>
        </p:txBody>
      </p:sp>
      <p:sp>
        <p:nvSpPr>
          <p:cNvPr id="78864" name="Line 16"/>
          <p:cNvSpPr>
            <a:spLocks noChangeShapeType="1"/>
          </p:cNvSpPr>
          <p:nvPr/>
        </p:nvSpPr>
        <p:spPr bwMode="auto">
          <a:xfrm flipH="1">
            <a:off x="6072198" y="4495800"/>
            <a:ext cx="228600" cy="0"/>
          </a:xfrm>
          <a:prstGeom prst="line">
            <a:avLst/>
          </a:prstGeom>
          <a:noFill/>
          <a:ln w="25400">
            <a:solidFill>
              <a:srgbClr val="078BA6"/>
            </a:solidFill>
            <a:round/>
            <a:headEnd/>
            <a:tailEnd/>
          </a:ln>
        </p:spPr>
        <p:txBody>
          <a:bodyPr wrap="none" anchor="ctr"/>
          <a:lstStyle/>
          <a:p>
            <a:endParaRPr lang="es-ES"/>
          </a:p>
        </p:txBody>
      </p:sp>
      <p:sp>
        <p:nvSpPr>
          <p:cNvPr id="8" name="Line 16"/>
          <p:cNvSpPr>
            <a:spLocks noChangeShapeType="1"/>
          </p:cNvSpPr>
          <p:nvPr/>
        </p:nvSpPr>
        <p:spPr bwMode="auto">
          <a:xfrm flipH="1">
            <a:off x="6498774" y="4500570"/>
            <a:ext cx="1502249" cy="0"/>
          </a:xfrm>
          <a:prstGeom prst="line">
            <a:avLst/>
          </a:prstGeom>
          <a:noFill/>
          <a:ln w="25400">
            <a:solidFill>
              <a:srgbClr val="078BA6"/>
            </a:solidFill>
            <a:round/>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886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885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64"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4" descr="prbb"/>
          <p:cNvPicPr>
            <a:picLocks noChangeAspect="1" noChangeArrowheads="1"/>
          </p:cNvPicPr>
          <p:nvPr/>
        </p:nvPicPr>
        <p:blipFill>
          <a:blip r:embed="rId3" cstate="print"/>
          <a:srcRect/>
          <a:stretch>
            <a:fillRect/>
          </a:stretch>
        </p:blipFill>
        <p:spPr bwMode="auto">
          <a:xfrm>
            <a:off x="2895600" y="2500313"/>
            <a:ext cx="5543550" cy="3951287"/>
          </a:xfrm>
          <a:prstGeom prst="rect">
            <a:avLst/>
          </a:prstGeom>
          <a:noFill/>
          <a:ln w="9525">
            <a:noFill/>
            <a:miter lim="800000"/>
            <a:headEnd/>
            <a:tailEnd/>
          </a:ln>
        </p:spPr>
      </p:pic>
      <p:sp>
        <p:nvSpPr>
          <p:cNvPr id="21509" name="Rectangle 5"/>
          <p:cNvSpPr>
            <a:spLocks noChangeArrowheads="1"/>
          </p:cNvSpPr>
          <p:nvPr/>
        </p:nvSpPr>
        <p:spPr bwMode="auto">
          <a:xfrm>
            <a:off x="2819400" y="2493963"/>
            <a:ext cx="5619750" cy="3959225"/>
          </a:xfrm>
          <a:prstGeom prst="rect">
            <a:avLst/>
          </a:prstGeom>
          <a:solidFill>
            <a:schemeClr val="bg1"/>
          </a:solidFill>
          <a:ln w="9525" algn="ctr">
            <a:noFill/>
            <a:miter lim="800000"/>
            <a:headEnd/>
            <a:tailEnd/>
          </a:ln>
        </p:spPr>
        <p:txBody>
          <a:bodyPr wrap="none" anchor="ctr"/>
          <a:lstStyle/>
          <a:p>
            <a:r>
              <a:rPr lang="es-ES_tradnl"/>
              <a:t>        </a:t>
            </a:r>
          </a:p>
        </p:txBody>
      </p:sp>
      <p:sp>
        <p:nvSpPr>
          <p:cNvPr id="41988"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Medical Technologies - MedTech</a:t>
            </a:r>
            <a:endParaRPr lang="es-ES" altLang="zh-CN" b="1">
              <a:solidFill>
                <a:schemeClr val="accent1"/>
              </a:solidFill>
              <a:ea typeface="宋体" pitchFamily="2" charset="-122"/>
            </a:endParaRPr>
          </a:p>
        </p:txBody>
      </p:sp>
      <p:pic>
        <p:nvPicPr>
          <p:cNvPr id="41989" name="Picture 15" descr="MedTech"/>
          <p:cNvPicPr>
            <a:picLocks noChangeAspect="1" noChangeArrowheads="1"/>
          </p:cNvPicPr>
          <p:nvPr/>
        </p:nvPicPr>
        <p:blipFill>
          <a:blip r:embed="rId4" cstate="print"/>
          <a:srcRect/>
          <a:stretch>
            <a:fillRect/>
          </a:stretch>
        </p:blipFill>
        <p:spPr bwMode="auto">
          <a:xfrm>
            <a:off x="228600" y="3352800"/>
            <a:ext cx="2544763" cy="2593975"/>
          </a:xfrm>
          <a:prstGeom prst="rect">
            <a:avLst/>
          </a:prstGeom>
          <a:noFill/>
          <a:ln w="9525">
            <a:noFill/>
            <a:miter lim="800000"/>
            <a:headEnd/>
            <a:tailEnd/>
          </a:ln>
        </p:spPr>
      </p:pic>
      <p:sp>
        <p:nvSpPr>
          <p:cNvPr id="20497" name="Rectangle 6"/>
          <p:cNvSpPr>
            <a:spLocks noChangeArrowheads="1"/>
          </p:cNvSpPr>
          <p:nvPr/>
        </p:nvSpPr>
        <p:spPr bwMode="auto">
          <a:xfrm>
            <a:off x="3124200" y="4143375"/>
            <a:ext cx="1676400" cy="258763"/>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Universities</a:t>
            </a:r>
            <a:endParaRPr lang="es-ES" sz="1400">
              <a:latin typeface="Arial Unicode MS" pitchFamily="34" charset="-128"/>
            </a:endParaRPr>
          </a:p>
        </p:txBody>
      </p:sp>
      <p:sp>
        <p:nvSpPr>
          <p:cNvPr id="20498" name="Rectangle 6"/>
          <p:cNvSpPr>
            <a:spLocks noChangeArrowheads="1"/>
          </p:cNvSpPr>
          <p:nvPr/>
        </p:nvSpPr>
        <p:spPr bwMode="auto">
          <a:xfrm>
            <a:off x="2819400" y="3252788"/>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Institutions</a:t>
            </a:r>
            <a:endParaRPr lang="es-ES" sz="1400">
              <a:latin typeface="Arial Unicode MS" pitchFamily="34" charset="-128"/>
            </a:endParaRPr>
          </a:p>
        </p:txBody>
      </p:sp>
      <p:sp>
        <p:nvSpPr>
          <p:cNvPr id="20499" name="Rectangle 6"/>
          <p:cNvSpPr>
            <a:spLocks noChangeArrowheads="1"/>
          </p:cNvSpPr>
          <p:nvPr/>
        </p:nvSpPr>
        <p:spPr bwMode="auto">
          <a:xfrm>
            <a:off x="2819400" y="3713163"/>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Specifics spaces</a:t>
            </a:r>
          </a:p>
        </p:txBody>
      </p:sp>
      <p:sp>
        <p:nvSpPr>
          <p:cNvPr id="20500" name="Rectangle 6"/>
          <p:cNvSpPr>
            <a:spLocks noChangeArrowheads="1"/>
          </p:cNvSpPr>
          <p:nvPr/>
        </p:nvSpPr>
        <p:spPr bwMode="auto">
          <a:xfrm>
            <a:off x="2819400" y="4516438"/>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Technological centers </a:t>
            </a:r>
            <a:endParaRPr lang="es-ES" sz="1400">
              <a:latin typeface="Arial Unicode MS" pitchFamily="34" charset="-128"/>
            </a:endParaRPr>
          </a:p>
        </p:txBody>
      </p:sp>
      <p:sp>
        <p:nvSpPr>
          <p:cNvPr id="20501" name="Rectangle 6"/>
          <p:cNvSpPr>
            <a:spLocks noChangeArrowheads="1"/>
          </p:cNvSpPr>
          <p:nvPr/>
        </p:nvSpPr>
        <p:spPr bwMode="auto">
          <a:xfrm>
            <a:off x="2819400" y="5222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Residences</a:t>
            </a:r>
            <a:endParaRPr lang="es-ES" sz="1400">
              <a:latin typeface="Arial Unicode MS" pitchFamily="34" charset="-128"/>
            </a:endParaRPr>
          </a:p>
        </p:txBody>
      </p:sp>
      <p:sp>
        <p:nvSpPr>
          <p:cNvPr id="20502" name="Rectangle 6"/>
          <p:cNvSpPr>
            <a:spLocks noChangeArrowheads="1"/>
          </p:cNvSpPr>
          <p:nvPr/>
        </p:nvSpPr>
        <p:spPr bwMode="auto">
          <a:xfrm>
            <a:off x="2819400" y="5603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Dissemination</a:t>
            </a:r>
            <a:endParaRPr lang="es-ES" sz="1400">
              <a:latin typeface="Arial Unicode MS" pitchFamily="34" charset="-128"/>
            </a:endParaRPr>
          </a:p>
        </p:txBody>
      </p:sp>
      <p:sp>
        <p:nvSpPr>
          <p:cNvPr id="20503" name="Rectangle 6"/>
          <p:cNvSpPr>
            <a:spLocks noChangeArrowheads="1"/>
          </p:cNvSpPr>
          <p:nvPr/>
        </p:nvSpPr>
        <p:spPr bwMode="auto">
          <a:xfrm>
            <a:off x="2819400" y="2590800"/>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Companies</a:t>
            </a:r>
            <a:endParaRPr lang="es-ES" sz="1400">
              <a:latin typeface="Arial Unicode MS" pitchFamily="34" charset="-128"/>
            </a:endParaRPr>
          </a:p>
        </p:txBody>
      </p:sp>
      <p:sp>
        <p:nvSpPr>
          <p:cNvPr id="20504" name="Rectangle 6"/>
          <p:cNvSpPr>
            <a:spLocks noChangeArrowheads="1"/>
          </p:cNvSpPr>
          <p:nvPr/>
        </p:nvSpPr>
        <p:spPr bwMode="auto">
          <a:xfrm>
            <a:off x="4800600" y="4143375"/>
            <a:ext cx="2895600" cy="258763"/>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UB, UPC, Official Nursing College</a:t>
            </a:r>
            <a:endParaRPr lang="es-ES" sz="1400">
              <a:latin typeface="Arial Unicode MS" pitchFamily="34" charset="-128"/>
            </a:endParaRPr>
          </a:p>
        </p:txBody>
      </p:sp>
      <p:sp>
        <p:nvSpPr>
          <p:cNvPr id="20505" name="Rectangle 6"/>
          <p:cNvSpPr>
            <a:spLocks noChangeArrowheads="1"/>
          </p:cNvSpPr>
          <p:nvPr/>
        </p:nvSpPr>
        <p:spPr bwMode="auto">
          <a:xfrm>
            <a:off x="4800600" y="4851400"/>
            <a:ext cx="2286000" cy="330200"/>
          </a:xfrm>
          <a:prstGeom prst="rect">
            <a:avLst/>
          </a:prstGeom>
          <a:noFill/>
          <a:ln w="9525" algn="ctr">
            <a:noFill/>
            <a:miter lim="800000"/>
            <a:headEnd/>
            <a:tailEnd/>
          </a:ln>
        </p:spPr>
        <p:txBody>
          <a:bodyPr>
            <a:spAutoFit/>
          </a:bodyPr>
          <a:lstStyle/>
          <a:p>
            <a:r>
              <a:rPr lang="ca-ES" sz="1400">
                <a:latin typeface="Arial Unicode MS" pitchFamily="34" charset="-128"/>
              </a:rPr>
              <a:t>Health Building</a:t>
            </a:r>
            <a:endParaRPr lang="es-ES" sz="1400">
              <a:latin typeface="Arial Unicode MS" pitchFamily="34" charset="-128"/>
            </a:endParaRPr>
          </a:p>
        </p:txBody>
      </p:sp>
      <p:sp>
        <p:nvSpPr>
          <p:cNvPr id="20506" name="Rectangle 6"/>
          <p:cNvSpPr>
            <a:spLocks noChangeArrowheads="1"/>
          </p:cNvSpPr>
          <p:nvPr/>
        </p:nvSpPr>
        <p:spPr bwMode="auto">
          <a:xfrm>
            <a:off x="4800600" y="3328988"/>
            <a:ext cx="3200400" cy="249237"/>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CatSalut, Blood Bank, BIOCAT</a:t>
            </a:r>
          </a:p>
        </p:txBody>
      </p:sp>
      <p:sp>
        <p:nvSpPr>
          <p:cNvPr id="20507" name="Rectangle 6"/>
          <p:cNvSpPr>
            <a:spLocks noChangeArrowheads="1"/>
          </p:cNvSpPr>
          <p:nvPr/>
        </p:nvSpPr>
        <p:spPr bwMode="auto">
          <a:xfrm>
            <a:off x="4800600" y="3713163"/>
            <a:ext cx="3124200" cy="258762"/>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Health Building, </a:t>
            </a:r>
            <a:r>
              <a:rPr lang="ca-ES" altLang="ja-JP" sz="1400">
                <a:latin typeface="Arial Unicode MS" pitchFamily="34" charset="-128"/>
                <a:ea typeface="ヒラギノ角ゴ Pro W3"/>
                <a:cs typeface="ヒラギノ角ゴ Pro W3"/>
              </a:rPr>
              <a:t>BIO Enterprise</a:t>
            </a:r>
            <a:r>
              <a:rPr lang="ca-ES" sz="1400">
                <a:latin typeface="Arial Unicode MS" pitchFamily="34" charset="-128"/>
              </a:rPr>
              <a:t> Park</a:t>
            </a:r>
          </a:p>
        </p:txBody>
      </p:sp>
      <p:sp>
        <p:nvSpPr>
          <p:cNvPr id="20508" name="Rectangle 6"/>
          <p:cNvSpPr>
            <a:spLocks noChangeArrowheads="1"/>
          </p:cNvSpPr>
          <p:nvPr/>
        </p:nvSpPr>
        <p:spPr bwMode="auto">
          <a:xfrm>
            <a:off x="4800600" y="4516438"/>
            <a:ext cx="3124200" cy="258762"/>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22@MedTech</a:t>
            </a:r>
            <a:endParaRPr lang="es-ES" sz="1400">
              <a:latin typeface="Arial Unicode MS" pitchFamily="34" charset="-128"/>
            </a:endParaRPr>
          </a:p>
        </p:txBody>
      </p:sp>
      <p:sp>
        <p:nvSpPr>
          <p:cNvPr id="20509" name="Rectangle 6"/>
          <p:cNvSpPr>
            <a:spLocks noChangeArrowheads="1"/>
          </p:cNvSpPr>
          <p:nvPr/>
        </p:nvSpPr>
        <p:spPr bwMode="auto">
          <a:xfrm>
            <a:off x="4800600" y="5222875"/>
            <a:ext cx="2667000" cy="330200"/>
          </a:xfrm>
          <a:prstGeom prst="rect">
            <a:avLst/>
          </a:prstGeom>
          <a:noFill/>
          <a:ln w="9525" algn="ctr">
            <a:noFill/>
            <a:miter lim="800000"/>
            <a:headEnd/>
            <a:tailEnd/>
          </a:ln>
        </p:spPr>
        <p:txBody>
          <a:bodyPr>
            <a:spAutoFit/>
          </a:bodyPr>
          <a:lstStyle/>
          <a:p>
            <a:r>
              <a:rPr lang="ca-ES" sz="1400">
                <a:latin typeface="Arial Unicode MS" pitchFamily="34" charset="-128"/>
              </a:rPr>
              <a:t>Nido</a:t>
            </a:r>
            <a:endParaRPr lang="es-ES" sz="1400">
              <a:latin typeface="Arial Unicode MS" pitchFamily="34" charset="-128"/>
            </a:endParaRPr>
          </a:p>
        </p:txBody>
      </p:sp>
      <p:sp>
        <p:nvSpPr>
          <p:cNvPr id="20510" name="Rectangle 6"/>
          <p:cNvSpPr>
            <a:spLocks noChangeArrowheads="1"/>
          </p:cNvSpPr>
          <p:nvPr/>
        </p:nvSpPr>
        <p:spPr bwMode="auto">
          <a:xfrm>
            <a:off x="4800600" y="5603875"/>
            <a:ext cx="2286000" cy="330200"/>
          </a:xfrm>
          <a:prstGeom prst="rect">
            <a:avLst/>
          </a:prstGeom>
          <a:noFill/>
          <a:ln w="9525" algn="ctr">
            <a:noFill/>
            <a:miter lim="800000"/>
            <a:headEnd/>
            <a:tailEnd/>
          </a:ln>
        </p:spPr>
        <p:txBody>
          <a:bodyPr>
            <a:spAutoFit/>
          </a:bodyPr>
          <a:lstStyle/>
          <a:p>
            <a:r>
              <a:rPr lang="ca-ES" sz="1400">
                <a:latin typeface="Arial Unicode MS" pitchFamily="34" charset="-128"/>
              </a:rPr>
              <a:t>Health Building</a:t>
            </a:r>
            <a:endParaRPr lang="es-ES" sz="1400">
              <a:latin typeface="Arial Unicode MS" pitchFamily="34" charset="-128"/>
            </a:endParaRPr>
          </a:p>
        </p:txBody>
      </p:sp>
      <p:sp>
        <p:nvSpPr>
          <p:cNvPr id="20511" name="Rectangle 6"/>
          <p:cNvSpPr>
            <a:spLocks noChangeArrowheads="1"/>
          </p:cNvSpPr>
          <p:nvPr/>
        </p:nvSpPr>
        <p:spPr bwMode="auto">
          <a:xfrm>
            <a:off x="4800600" y="2590800"/>
            <a:ext cx="3048000" cy="568325"/>
          </a:xfrm>
          <a:prstGeom prst="rect">
            <a:avLst/>
          </a:prstGeom>
          <a:noFill/>
          <a:ln w="9525" algn="ctr">
            <a:noFill/>
            <a:miter lim="800000"/>
            <a:headEnd/>
            <a:tailEnd/>
          </a:ln>
        </p:spPr>
        <p:txBody>
          <a:bodyPr>
            <a:spAutoFit/>
          </a:bodyPr>
          <a:lstStyle/>
          <a:p>
            <a:r>
              <a:rPr lang="ca-ES" sz="1400">
                <a:latin typeface="Arial Unicode MS" pitchFamily="34" charset="-128"/>
              </a:rPr>
              <a:t>Matachana, Gaes, Sanofi Aventis, Isdin, Telemedicine</a:t>
            </a:r>
            <a:endParaRPr lang="es-ES" sz="1400">
              <a:latin typeface="Arial Unicode MS" pitchFamily="34" charset="-128"/>
            </a:endParaRPr>
          </a:p>
        </p:txBody>
      </p:sp>
      <p:sp>
        <p:nvSpPr>
          <p:cNvPr id="20512" name="Freeform 32"/>
          <p:cNvSpPr>
            <a:spLocks/>
          </p:cNvSpPr>
          <p:nvPr/>
        </p:nvSpPr>
        <p:spPr bwMode="auto">
          <a:xfrm>
            <a:off x="2960688" y="55959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C9124"/>
            </a:solidFill>
            <a:round/>
            <a:headEnd/>
            <a:tailEnd/>
          </a:ln>
        </p:spPr>
        <p:txBody>
          <a:bodyPr wrap="none" anchor="ctr"/>
          <a:lstStyle/>
          <a:p>
            <a:pPr algn="r"/>
            <a:endParaRPr lang="es-ES"/>
          </a:p>
        </p:txBody>
      </p:sp>
      <p:sp>
        <p:nvSpPr>
          <p:cNvPr id="20513" name="Freeform 33"/>
          <p:cNvSpPr>
            <a:spLocks/>
          </p:cNvSpPr>
          <p:nvPr/>
        </p:nvSpPr>
        <p:spPr bwMode="auto">
          <a:xfrm>
            <a:off x="2960688" y="5192713"/>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C9124"/>
            </a:solidFill>
            <a:round/>
            <a:headEnd/>
            <a:tailEnd/>
          </a:ln>
        </p:spPr>
        <p:txBody>
          <a:bodyPr wrap="none" anchor="ctr"/>
          <a:lstStyle/>
          <a:p>
            <a:pPr algn="r"/>
            <a:endParaRPr lang="es-ES"/>
          </a:p>
        </p:txBody>
      </p:sp>
      <p:sp>
        <p:nvSpPr>
          <p:cNvPr id="20514" name="Freeform 34"/>
          <p:cNvSpPr>
            <a:spLocks/>
          </p:cNvSpPr>
          <p:nvPr/>
        </p:nvSpPr>
        <p:spPr bwMode="auto">
          <a:xfrm>
            <a:off x="2960688" y="48402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C9124"/>
            </a:solidFill>
            <a:round/>
            <a:headEnd/>
            <a:tailEnd/>
          </a:ln>
        </p:spPr>
        <p:txBody>
          <a:bodyPr wrap="none" anchor="ctr"/>
          <a:lstStyle/>
          <a:p>
            <a:pPr algn="r"/>
            <a:endParaRPr lang="es-ES"/>
          </a:p>
        </p:txBody>
      </p:sp>
      <p:sp>
        <p:nvSpPr>
          <p:cNvPr id="20515" name="Freeform 35"/>
          <p:cNvSpPr>
            <a:spLocks/>
          </p:cNvSpPr>
          <p:nvPr/>
        </p:nvSpPr>
        <p:spPr bwMode="auto">
          <a:xfrm>
            <a:off x="2960688" y="44402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C9124"/>
            </a:solidFill>
            <a:round/>
            <a:headEnd/>
            <a:tailEnd/>
          </a:ln>
        </p:spPr>
        <p:txBody>
          <a:bodyPr wrap="none" anchor="ctr"/>
          <a:lstStyle/>
          <a:p>
            <a:pPr algn="r"/>
            <a:endParaRPr lang="es-ES"/>
          </a:p>
        </p:txBody>
      </p:sp>
      <p:sp>
        <p:nvSpPr>
          <p:cNvPr id="20516" name="Freeform 36"/>
          <p:cNvSpPr>
            <a:spLocks/>
          </p:cNvSpPr>
          <p:nvPr/>
        </p:nvSpPr>
        <p:spPr bwMode="auto">
          <a:xfrm>
            <a:off x="2971800" y="4038600"/>
            <a:ext cx="1752600"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C9124"/>
            </a:solidFill>
            <a:round/>
            <a:headEnd/>
            <a:tailEnd/>
          </a:ln>
        </p:spPr>
        <p:txBody>
          <a:bodyPr wrap="none" anchor="ctr"/>
          <a:lstStyle/>
          <a:p>
            <a:pPr algn="r"/>
            <a:endParaRPr lang="es-ES"/>
          </a:p>
        </p:txBody>
      </p:sp>
      <p:sp>
        <p:nvSpPr>
          <p:cNvPr id="20517" name="Freeform 37"/>
          <p:cNvSpPr>
            <a:spLocks/>
          </p:cNvSpPr>
          <p:nvPr/>
        </p:nvSpPr>
        <p:spPr bwMode="auto">
          <a:xfrm>
            <a:off x="2971800" y="36337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C9124"/>
            </a:solidFill>
            <a:round/>
            <a:headEnd/>
            <a:tailEnd/>
          </a:ln>
        </p:spPr>
        <p:txBody>
          <a:bodyPr wrap="none" anchor="ctr"/>
          <a:lstStyle/>
          <a:p>
            <a:pPr algn="r"/>
            <a:endParaRPr lang="es-ES"/>
          </a:p>
        </p:txBody>
      </p:sp>
      <p:sp>
        <p:nvSpPr>
          <p:cNvPr id="20518" name="Freeform 38"/>
          <p:cNvSpPr>
            <a:spLocks/>
          </p:cNvSpPr>
          <p:nvPr/>
        </p:nvSpPr>
        <p:spPr bwMode="auto">
          <a:xfrm>
            <a:off x="2971800" y="31956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1C9124"/>
            </a:solidFill>
            <a:round/>
            <a:headEnd/>
            <a:tailEnd/>
          </a:ln>
        </p:spPr>
        <p:txBody>
          <a:bodyPr wrap="none" anchor="ctr"/>
          <a:lstStyle/>
          <a:p>
            <a:pPr algn="r"/>
            <a:endParaRPr lang="es-ES"/>
          </a:p>
        </p:txBody>
      </p:sp>
      <p:sp>
        <p:nvSpPr>
          <p:cNvPr id="20519" name="Freeform 39"/>
          <p:cNvSpPr>
            <a:spLocks/>
          </p:cNvSpPr>
          <p:nvPr/>
        </p:nvSpPr>
        <p:spPr bwMode="auto">
          <a:xfrm>
            <a:off x="4876800" y="55959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C9124"/>
            </a:solidFill>
            <a:round/>
            <a:headEnd/>
            <a:tailEnd/>
          </a:ln>
        </p:spPr>
        <p:txBody>
          <a:bodyPr wrap="none" anchor="ctr"/>
          <a:lstStyle/>
          <a:p>
            <a:pPr algn="r"/>
            <a:endParaRPr lang="es-ES"/>
          </a:p>
        </p:txBody>
      </p:sp>
      <p:sp>
        <p:nvSpPr>
          <p:cNvPr id="20520" name="Freeform 40"/>
          <p:cNvSpPr>
            <a:spLocks/>
          </p:cNvSpPr>
          <p:nvPr/>
        </p:nvSpPr>
        <p:spPr bwMode="auto">
          <a:xfrm>
            <a:off x="4876800" y="5192713"/>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C9124"/>
            </a:solidFill>
            <a:round/>
            <a:headEnd/>
            <a:tailEnd/>
          </a:ln>
        </p:spPr>
        <p:txBody>
          <a:bodyPr wrap="none" anchor="ctr"/>
          <a:lstStyle/>
          <a:p>
            <a:pPr algn="r"/>
            <a:endParaRPr lang="es-ES"/>
          </a:p>
        </p:txBody>
      </p:sp>
      <p:sp>
        <p:nvSpPr>
          <p:cNvPr id="20521" name="Freeform 41"/>
          <p:cNvSpPr>
            <a:spLocks/>
          </p:cNvSpPr>
          <p:nvPr/>
        </p:nvSpPr>
        <p:spPr bwMode="auto">
          <a:xfrm>
            <a:off x="4876800" y="484028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C9124"/>
            </a:solidFill>
            <a:round/>
            <a:headEnd/>
            <a:tailEnd/>
          </a:ln>
        </p:spPr>
        <p:txBody>
          <a:bodyPr wrap="none" anchor="ctr"/>
          <a:lstStyle/>
          <a:p>
            <a:pPr algn="r"/>
            <a:endParaRPr lang="es-ES"/>
          </a:p>
        </p:txBody>
      </p:sp>
      <p:sp>
        <p:nvSpPr>
          <p:cNvPr id="20522" name="Freeform 42"/>
          <p:cNvSpPr>
            <a:spLocks/>
          </p:cNvSpPr>
          <p:nvPr/>
        </p:nvSpPr>
        <p:spPr bwMode="auto">
          <a:xfrm>
            <a:off x="4876800" y="44402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C9124"/>
            </a:solidFill>
            <a:round/>
            <a:headEnd/>
            <a:tailEnd/>
          </a:ln>
        </p:spPr>
        <p:txBody>
          <a:bodyPr wrap="none" anchor="ctr"/>
          <a:lstStyle/>
          <a:p>
            <a:pPr algn="r"/>
            <a:endParaRPr lang="es-ES"/>
          </a:p>
        </p:txBody>
      </p:sp>
      <p:sp>
        <p:nvSpPr>
          <p:cNvPr id="20523" name="Freeform 43"/>
          <p:cNvSpPr>
            <a:spLocks/>
          </p:cNvSpPr>
          <p:nvPr/>
        </p:nvSpPr>
        <p:spPr bwMode="auto">
          <a:xfrm>
            <a:off x="4876800" y="4038600"/>
            <a:ext cx="2879725"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C9124"/>
            </a:solidFill>
            <a:round/>
            <a:headEnd/>
            <a:tailEnd/>
          </a:ln>
        </p:spPr>
        <p:txBody>
          <a:bodyPr wrap="none" anchor="ctr"/>
          <a:lstStyle/>
          <a:p>
            <a:pPr algn="r"/>
            <a:endParaRPr lang="es-ES"/>
          </a:p>
        </p:txBody>
      </p:sp>
      <p:sp>
        <p:nvSpPr>
          <p:cNvPr id="20524" name="Freeform 44"/>
          <p:cNvSpPr>
            <a:spLocks/>
          </p:cNvSpPr>
          <p:nvPr/>
        </p:nvSpPr>
        <p:spPr bwMode="auto">
          <a:xfrm>
            <a:off x="4887913" y="363378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C9124"/>
            </a:solidFill>
            <a:round/>
            <a:headEnd/>
            <a:tailEnd/>
          </a:ln>
        </p:spPr>
        <p:txBody>
          <a:bodyPr wrap="none" anchor="ctr"/>
          <a:lstStyle/>
          <a:p>
            <a:pPr algn="r"/>
            <a:endParaRPr lang="es-ES"/>
          </a:p>
        </p:txBody>
      </p:sp>
      <p:sp>
        <p:nvSpPr>
          <p:cNvPr id="20525" name="Freeform 45"/>
          <p:cNvSpPr>
            <a:spLocks/>
          </p:cNvSpPr>
          <p:nvPr/>
        </p:nvSpPr>
        <p:spPr bwMode="auto">
          <a:xfrm>
            <a:off x="4887913" y="3195638"/>
            <a:ext cx="2879725"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1C9124"/>
            </a:solidFill>
            <a:round/>
            <a:headEnd/>
            <a:tailEnd/>
          </a:ln>
        </p:spPr>
        <p:txBody>
          <a:bodyPr wrap="none" anchor="ctr"/>
          <a:lstStyle/>
          <a:p>
            <a:pPr algn="r"/>
            <a:endParaRPr lang="es-ES"/>
          </a:p>
        </p:txBody>
      </p:sp>
      <p:sp>
        <p:nvSpPr>
          <p:cNvPr id="20526" name="Rectangle 6"/>
          <p:cNvSpPr>
            <a:spLocks noChangeArrowheads="1"/>
          </p:cNvSpPr>
          <p:nvPr/>
        </p:nvSpPr>
        <p:spPr bwMode="auto">
          <a:xfrm>
            <a:off x="2819400" y="4851400"/>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Incubators</a:t>
            </a:r>
            <a:endParaRPr lang="es-ES" sz="1400">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ppt_x"/>
                                          </p:val>
                                        </p:tav>
                                        <p:tav tm="100000">
                                          <p:val>
                                            <p:strVal val="#ppt_x"/>
                                          </p:val>
                                        </p:tav>
                                      </p:tavLst>
                                    </p:anim>
                                    <p:anim calcmode="lin" valueType="num">
                                      <p:cBhvr additive="base">
                                        <p:cTn id="8" dur="500" fill="hold"/>
                                        <p:tgtEl>
                                          <p:spTgt spid="21509"/>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20512"/>
                                        </p:tgtEl>
                                        <p:attrNameLst>
                                          <p:attrName>style.visibility</p:attrName>
                                        </p:attrNameLst>
                                      </p:cBhvr>
                                      <p:to>
                                        <p:strVal val="visible"/>
                                      </p:to>
                                    </p:set>
                                    <p:anim calcmode="lin" valueType="num">
                                      <p:cBhvr additive="base">
                                        <p:cTn id="11" dur="500" fill="hold"/>
                                        <p:tgtEl>
                                          <p:spTgt spid="20512"/>
                                        </p:tgtEl>
                                        <p:attrNameLst>
                                          <p:attrName>ppt_x</p:attrName>
                                        </p:attrNameLst>
                                      </p:cBhvr>
                                      <p:tavLst>
                                        <p:tav tm="0">
                                          <p:val>
                                            <p:strVal val="#ppt_x"/>
                                          </p:val>
                                        </p:tav>
                                        <p:tav tm="100000">
                                          <p:val>
                                            <p:strVal val="#ppt_x"/>
                                          </p:val>
                                        </p:tav>
                                      </p:tavLst>
                                    </p:anim>
                                    <p:anim calcmode="lin" valueType="num">
                                      <p:cBhvr additive="base">
                                        <p:cTn id="12" dur="500" fill="hold"/>
                                        <p:tgtEl>
                                          <p:spTgt spid="20512"/>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20520"/>
                                        </p:tgtEl>
                                        <p:attrNameLst>
                                          <p:attrName>style.visibility</p:attrName>
                                        </p:attrNameLst>
                                      </p:cBhvr>
                                      <p:to>
                                        <p:strVal val="visible"/>
                                      </p:to>
                                    </p:set>
                                    <p:anim calcmode="lin" valueType="num">
                                      <p:cBhvr additive="base">
                                        <p:cTn id="15" dur="500" fill="hold"/>
                                        <p:tgtEl>
                                          <p:spTgt spid="20520"/>
                                        </p:tgtEl>
                                        <p:attrNameLst>
                                          <p:attrName>ppt_x</p:attrName>
                                        </p:attrNameLst>
                                      </p:cBhvr>
                                      <p:tavLst>
                                        <p:tav tm="0">
                                          <p:val>
                                            <p:strVal val="#ppt_x"/>
                                          </p:val>
                                        </p:tav>
                                        <p:tav tm="100000">
                                          <p:val>
                                            <p:strVal val="#ppt_x"/>
                                          </p:val>
                                        </p:tav>
                                      </p:tavLst>
                                    </p:anim>
                                    <p:anim calcmode="lin" valueType="num">
                                      <p:cBhvr additive="base">
                                        <p:cTn id="16" dur="500" fill="hold"/>
                                        <p:tgtEl>
                                          <p:spTgt spid="20520"/>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20522"/>
                                        </p:tgtEl>
                                        <p:attrNameLst>
                                          <p:attrName>style.visibility</p:attrName>
                                        </p:attrNameLst>
                                      </p:cBhvr>
                                      <p:to>
                                        <p:strVal val="visible"/>
                                      </p:to>
                                    </p:set>
                                    <p:anim calcmode="lin" valueType="num">
                                      <p:cBhvr additive="base">
                                        <p:cTn id="19" dur="500" fill="hold"/>
                                        <p:tgtEl>
                                          <p:spTgt spid="20522"/>
                                        </p:tgtEl>
                                        <p:attrNameLst>
                                          <p:attrName>ppt_x</p:attrName>
                                        </p:attrNameLst>
                                      </p:cBhvr>
                                      <p:tavLst>
                                        <p:tav tm="0">
                                          <p:val>
                                            <p:strVal val="#ppt_x"/>
                                          </p:val>
                                        </p:tav>
                                        <p:tav tm="100000">
                                          <p:val>
                                            <p:strVal val="#ppt_x"/>
                                          </p:val>
                                        </p:tav>
                                      </p:tavLst>
                                    </p:anim>
                                    <p:anim calcmode="lin" valueType="num">
                                      <p:cBhvr additive="base">
                                        <p:cTn id="20" dur="500" fill="hold"/>
                                        <p:tgtEl>
                                          <p:spTgt spid="20522"/>
                                        </p:tgtEl>
                                        <p:attrNameLst>
                                          <p:attrName>ppt_y</p:attrName>
                                        </p:attrNameLst>
                                      </p:cBhvr>
                                      <p:tavLst>
                                        <p:tav tm="0">
                                          <p:val>
                                            <p:strVal val="1+#ppt_h/2"/>
                                          </p:val>
                                        </p:tav>
                                        <p:tav tm="100000">
                                          <p:val>
                                            <p:strVal val="#ppt_y"/>
                                          </p:val>
                                        </p:tav>
                                      </p:tavLst>
                                    </p:anim>
                                  </p:childTnLst>
                                </p:cTn>
                              </p:par>
                              <p:par>
                                <p:cTn id="21" presetID="7" presetClass="entr" presetSubtype="4" fill="hold" grpId="0" nodeType="withEffect">
                                  <p:stCondLst>
                                    <p:cond delay="0"/>
                                  </p:stCondLst>
                                  <p:childTnLst>
                                    <p:set>
                                      <p:cBhvr>
                                        <p:cTn id="22" dur="1" fill="hold">
                                          <p:stCondLst>
                                            <p:cond delay="0"/>
                                          </p:stCondLst>
                                        </p:cTn>
                                        <p:tgtEl>
                                          <p:spTgt spid="20517"/>
                                        </p:tgtEl>
                                        <p:attrNameLst>
                                          <p:attrName>style.visibility</p:attrName>
                                        </p:attrNameLst>
                                      </p:cBhvr>
                                      <p:to>
                                        <p:strVal val="visible"/>
                                      </p:to>
                                    </p:set>
                                    <p:anim calcmode="lin" valueType="num">
                                      <p:cBhvr additive="base">
                                        <p:cTn id="23" dur="500" fill="hold"/>
                                        <p:tgtEl>
                                          <p:spTgt spid="20517"/>
                                        </p:tgtEl>
                                        <p:attrNameLst>
                                          <p:attrName>ppt_x</p:attrName>
                                        </p:attrNameLst>
                                      </p:cBhvr>
                                      <p:tavLst>
                                        <p:tav tm="0">
                                          <p:val>
                                            <p:strVal val="#ppt_x"/>
                                          </p:val>
                                        </p:tav>
                                        <p:tav tm="100000">
                                          <p:val>
                                            <p:strVal val="#ppt_x"/>
                                          </p:val>
                                        </p:tav>
                                      </p:tavLst>
                                    </p:anim>
                                    <p:anim calcmode="lin" valueType="num">
                                      <p:cBhvr additive="base">
                                        <p:cTn id="24" dur="500" fill="hold"/>
                                        <p:tgtEl>
                                          <p:spTgt spid="20517"/>
                                        </p:tgtEl>
                                        <p:attrNameLst>
                                          <p:attrName>ppt_y</p:attrName>
                                        </p:attrNameLst>
                                      </p:cBhvr>
                                      <p:tavLst>
                                        <p:tav tm="0">
                                          <p:val>
                                            <p:strVal val="1+#ppt_h/2"/>
                                          </p:val>
                                        </p:tav>
                                        <p:tav tm="100000">
                                          <p:val>
                                            <p:strVal val="#ppt_y"/>
                                          </p:val>
                                        </p:tav>
                                      </p:tavLst>
                                    </p:anim>
                                  </p:childTnLst>
                                </p:cTn>
                              </p:par>
                              <p:par>
                                <p:cTn id="25" presetID="7" presetClass="entr" presetSubtype="4" fill="hold" grpId="0" nodeType="withEffect">
                                  <p:stCondLst>
                                    <p:cond delay="0"/>
                                  </p:stCondLst>
                                  <p:childTnLst>
                                    <p:set>
                                      <p:cBhvr>
                                        <p:cTn id="26" dur="1" fill="hold">
                                          <p:stCondLst>
                                            <p:cond delay="0"/>
                                          </p:stCondLst>
                                        </p:cTn>
                                        <p:tgtEl>
                                          <p:spTgt spid="20514"/>
                                        </p:tgtEl>
                                        <p:attrNameLst>
                                          <p:attrName>style.visibility</p:attrName>
                                        </p:attrNameLst>
                                      </p:cBhvr>
                                      <p:to>
                                        <p:strVal val="visible"/>
                                      </p:to>
                                    </p:set>
                                    <p:anim calcmode="lin" valueType="num">
                                      <p:cBhvr additive="base">
                                        <p:cTn id="27" dur="500" fill="hold"/>
                                        <p:tgtEl>
                                          <p:spTgt spid="20514"/>
                                        </p:tgtEl>
                                        <p:attrNameLst>
                                          <p:attrName>ppt_x</p:attrName>
                                        </p:attrNameLst>
                                      </p:cBhvr>
                                      <p:tavLst>
                                        <p:tav tm="0">
                                          <p:val>
                                            <p:strVal val="#ppt_x"/>
                                          </p:val>
                                        </p:tav>
                                        <p:tav tm="100000">
                                          <p:val>
                                            <p:strVal val="#ppt_x"/>
                                          </p:val>
                                        </p:tav>
                                      </p:tavLst>
                                    </p:anim>
                                    <p:anim calcmode="lin" valueType="num">
                                      <p:cBhvr additive="base">
                                        <p:cTn id="28" dur="500" fill="hold"/>
                                        <p:tgtEl>
                                          <p:spTgt spid="20514"/>
                                        </p:tgtEl>
                                        <p:attrNameLst>
                                          <p:attrName>ppt_y</p:attrName>
                                        </p:attrNameLst>
                                      </p:cBhvr>
                                      <p:tavLst>
                                        <p:tav tm="0">
                                          <p:val>
                                            <p:strVal val="1+#ppt_h/2"/>
                                          </p:val>
                                        </p:tav>
                                        <p:tav tm="100000">
                                          <p:val>
                                            <p:strVal val="#ppt_y"/>
                                          </p:val>
                                        </p:tav>
                                      </p:tavLst>
                                    </p:anim>
                                  </p:childTnLst>
                                </p:cTn>
                              </p:par>
                              <p:par>
                                <p:cTn id="29" presetID="7" presetClass="entr" presetSubtype="4" fill="hold" grpId="0" nodeType="withEffect">
                                  <p:stCondLst>
                                    <p:cond delay="0"/>
                                  </p:stCondLst>
                                  <p:childTnLst>
                                    <p:set>
                                      <p:cBhvr>
                                        <p:cTn id="30" dur="1" fill="hold">
                                          <p:stCondLst>
                                            <p:cond delay="0"/>
                                          </p:stCondLst>
                                        </p:cTn>
                                        <p:tgtEl>
                                          <p:spTgt spid="20518"/>
                                        </p:tgtEl>
                                        <p:attrNameLst>
                                          <p:attrName>style.visibility</p:attrName>
                                        </p:attrNameLst>
                                      </p:cBhvr>
                                      <p:to>
                                        <p:strVal val="visible"/>
                                      </p:to>
                                    </p:set>
                                    <p:anim calcmode="lin" valueType="num">
                                      <p:cBhvr additive="base">
                                        <p:cTn id="31" dur="500" fill="hold"/>
                                        <p:tgtEl>
                                          <p:spTgt spid="20518"/>
                                        </p:tgtEl>
                                        <p:attrNameLst>
                                          <p:attrName>ppt_x</p:attrName>
                                        </p:attrNameLst>
                                      </p:cBhvr>
                                      <p:tavLst>
                                        <p:tav tm="0">
                                          <p:val>
                                            <p:strVal val="#ppt_x"/>
                                          </p:val>
                                        </p:tav>
                                        <p:tav tm="100000">
                                          <p:val>
                                            <p:strVal val="#ppt_x"/>
                                          </p:val>
                                        </p:tav>
                                      </p:tavLst>
                                    </p:anim>
                                    <p:anim calcmode="lin" valueType="num">
                                      <p:cBhvr additive="base">
                                        <p:cTn id="32" dur="500" fill="hold"/>
                                        <p:tgtEl>
                                          <p:spTgt spid="20518"/>
                                        </p:tgtEl>
                                        <p:attrNameLst>
                                          <p:attrName>ppt_y</p:attrName>
                                        </p:attrNameLst>
                                      </p:cBhvr>
                                      <p:tavLst>
                                        <p:tav tm="0">
                                          <p:val>
                                            <p:strVal val="1+#ppt_h/2"/>
                                          </p:val>
                                        </p:tav>
                                        <p:tav tm="100000">
                                          <p:val>
                                            <p:strVal val="#ppt_y"/>
                                          </p:val>
                                        </p:tav>
                                      </p:tavLst>
                                    </p:anim>
                                  </p:childTnLst>
                                </p:cTn>
                              </p:par>
                              <p:par>
                                <p:cTn id="33" presetID="7" presetClass="entr" presetSubtype="4" fill="hold" grpId="0" nodeType="withEffect">
                                  <p:stCondLst>
                                    <p:cond delay="0"/>
                                  </p:stCondLst>
                                  <p:childTnLst>
                                    <p:set>
                                      <p:cBhvr>
                                        <p:cTn id="34" dur="1" fill="hold">
                                          <p:stCondLst>
                                            <p:cond delay="0"/>
                                          </p:stCondLst>
                                        </p:cTn>
                                        <p:tgtEl>
                                          <p:spTgt spid="20513"/>
                                        </p:tgtEl>
                                        <p:attrNameLst>
                                          <p:attrName>style.visibility</p:attrName>
                                        </p:attrNameLst>
                                      </p:cBhvr>
                                      <p:to>
                                        <p:strVal val="visible"/>
                                      </p:to>
                                    </p:set>
                                    <p:anim calcmode="lin" valueType="num">
                                      <p:cBhvr additive="base">
                                        <p:cTn id="35" dur="500" fill="hold"/>
                                        <p:tgtEl>
                                          <p:spTgt spid="20513"/>
                                        </p:tgtEl>
                                        <p:attrNameLst>
                                          <p:attrName>ppt_x</p:attrName>
                                        </p:attrNameLst>
                                      </p:cBhvr>
                                      <p:tavLst>
                                        <p:tav tm="0">
                                          <p:val>
                                            <p:strVal val="#ppt_x"/>
                                          </p:val>
                                        </p:tav>
                                        <p:tav tm="100000">
                                          <p:val>
                                            <p:strVal val="#ppt_x"/>
                                          </p:val>
                                        </p:tav>
                                      </p:tavLst>
                                    </p:anim>
                                    <p:anim calcmode="lin" valueType="num">
                                      <p:cBhvr additive="base">
                                        <p:cTn id="36" dur="500" fill="hold"/>
                                        <p:tgtEl>
                                          <p:spTgt spid="20513"/>
                                        </p:tgtEl>
                                        <p:attrNameLst>
                                          <p:attrName>ppt_y</p:attrName>
                                        </p:attrNameLst>
                                      </p:cBhvr>
                                      <p:tavLst>
                                        <p:tav tm="0">
                                          <p:val>
                                            <p:strVal val="1+#ppt_h/2"/>
                                          </p:val>
                                        </p:tav>
                                        <p:tav tm="100000">
                                          <p:val>
                                            <p:strVal val="#ppt_y"/>
                                          </p:val>
                                        </p:tav>
                                      </p:tavLst>
                                    </p:anim>
                                  </p:childTnLst>
                                </p:cTn>
                              </p:par>
                              <p:par>
                                <p:cTn id="37" presetID="7" presetClass="entr" presetSubtype="4" fill="hold" grpId="0" nodeType="withEffect">
                                  <p:stCondLst>
                                    <p:cond delay="0"/>
                                  </p:stCondLst>
                                  <p:childTnLst>
                                    <p:set>
                                      <p:cBhvr>
                                        <p:cTn id="38" dur="1" fill="hold">
                                          <p:stCondLst>
                                            <p:cond delay="0"/>
                                          </p:stCondLst>
                                        </p:cTn>
                                        <p:tgtEl>
                                          <p:spTgt spid="20515"/>
                                        </p:tgtEl>
                                        <p:attrNameLst>
                                          <p:attrName>style.visibility</p:attrName>
                                        </p:attrNameLst>
                                      </p:cBhvr>
                                      <p:to>
                                        <p:strVal val="visible"/>
                                      </p:to>
                                    </p:set>
                                    <p:anim calcmode="lin" valueType="num">
                                      <p:cBhvr additive="base">
                                        <p:cTn id="39" dur="500" fill="hold"/>
                                        <p:tgtEl>
                                          <p:spTgt spid="20515"/>
                                        </p:tgtEl>
                                        <p:attrNameLst>
                                          <p:attrName>ppt_x</p:attrName>
                                        </p:attrNameLst>
                                      </p:cBhvr>
                                      <p:tavLst>
                                        <p:tav tm="0">
                                          <p:val>
                                            <p:strVal val="#ppt_x"/>
                                          </p:val>
                                        </p:tav>
                                        <p:tav tm="100000">
                                          <p:val>
                                            <p:strVal val="#ppt_x"/>
                                          </p:val>
                                        </p:tav>
                                      </p:tavLst>
                                    </p:anim>
                                    <p:anim calcmode="lin" valueType="num">
                                      <p:cBhvr additive="base">
                                        <p:cTn id="40" dur="500" fill="hold"/>
                                        <p:tgtEl>
                                          <p:spTgt spid="20515"/>
                                        </p:tgtEl>
                                        <p:attrNameLst>
                                          <p:attrName>ppt_y</p:attrName>
                                        </p:attrNameLst>
                                      </p:cBhvr>
                                      <p:tavLst>
                                        <p:tav tm="0">
                                          <p:val>
                                            <p:strVal val="1+#ppt_h/2"/>
                                          </p:val>
                                        </p:tav>
                                        <p:tav tm="100000">
                                          <p:val>
                                            <p:strVal val="#ppt_y"/>
                                          </p:val>
                                        </p:tav>
                                      </p:tavLst>
                                    </p:anim>
                                  </p:childTnLst>
                                </p:cTn>
                              </p:par>
                              <p:par>
                                <p:cTn id="41" presetID="7" presetClass="entr" presetSubtype="4" fill="hold" grpId="0" nodeType="withEffect">
                                  <p:stCondLst>
                                    <p:cond delay="0"/>
                                  </p:stCondLst>
                                  <p:childTnLst>
                                    <p:set>
                                      <p:cBhvr>
                                        <p:cTn id="42" dur="1" fill="hold">
                                          <p:stCondLst>
                                            <p:cond delay="0"/>
                                          </p:stCondLst>
                                        </p:cTn>
                                        <p:tgtEl>
                                          <p:spTgt spid="20516"/>
                                        </p:tgtEl>
                                        <p:attrNameLst>
                                          <p:attrName>style.visibility</p:attrName>
                                        </p:attrNameLst>
                                      </p:cBhvr>
                                      <p:to>
                                        <p:strVal val="visible"/>
                                      </p:to>
                                    </p:set>
                                    <p:anim calcmode="lin" valueType="num">
                                      <p:cBhvr additive="base">
                                        <p:cTn id="43" dur="500" fill="hold"/>
                                        <p:tgtEl>
                                          <p:spTgt spid="20516"/>
                                        </p:tgtEl>
                                        <p:attrNameLst>
                                          <p:attrName>ppt_x</p:attrName>
                                        </p:attrNameLst>
                                      </p:cBhvr>
                                      <p:tavLst>
                                        <p:tav tm="0">
                                          <p:val>
                                            <p:strVal val="#ppt_x"/>
                                          </p:val>
                                        </p:tav>
                                        <p:tav tm="100000">
                                          <p:val>
                                            <p:strVal val="#ppt_x"/>
                                          </p:val>
                                        </p:tav>
                                      </p:tavLst>
                                    </p:anim>
                                    <p:anim calcmode="lin" valueType="num">
                                      <p:cBhvr additive="base">
                                        <p:cTn id="44" dur="500" fill="hold"/>
                                        <p:tgtEl>
                                          <p:spTgt spid="20516"/>
                                        </p:tgtEl>
                                        <p:attrNameLst>
                                          <p:attrName>ppt_y</p:attrName>
                                        </p:attrNameLst>
                                      </p:cBhvr>
                                      <p:tavLst>
                                        <p:tav tm="0">
                                          <p:val>
                                            <p:strVal val="1+#ppt_h/2"/>
                                          </p:val>
                                        </p:tav>
                                        <p:tav tm="100000">
                                          <p:val>
                                            <p:strVal val="#ppt_y"/>
                                          </p:val>
                                        </p:tav>
                                      </p:tavLst>
                                    </p:anim>
                                  </p:childTnLst>
                                </p:cTn>
                              </p:par>
                              <p:par>
                                <p:cTn id="45" presetID="7" presetClass="entr" presetSubtype="4" fill="hold" grpId="0" nodeType="withEffect">
                                  <p:stCondLst>
                                    <p:cond delay="0"/>
                                  </p:stCondLst>
                                  <p:childTnLst>
                                    <p:set>
                                      <p:cBhvr>
                                        <p:cTn id="46" dur="1" fill="hold">
                                          <p:stCondLst>
                                            <p:cond delay="0"/>
                                          </p:stCondLst>
                                        </p:cTn>
                                        <p:tgtEl>
                                          <p:spTgt spid="20523"/>
                                        </p:tgtEl>
                                        <p:attrNameLst>
                                          <p:attrName>style.visibility</p:attrName>
                                        </p:attrNameLst>
                                      </p:cBhvr>
                                      <p:to>
                                        <p:strVal val="visible"/>
                                      </p:to>
                                    </p:set>
                                    <p:anim calcmode="lin" valueType="num">
                                      <p:cBhvr additive="base">
                                        <p:cTn id="47" dur="500" fill="hold"/>
                                        <p:tgtEl>
                                          <p:spTgt spid="20523"/>
                                        </p:tgtEl>
                                        <p:attrNameLst>
                                          <p:attrName>ppt_x</p:attrName>
                                        </p:attrNameLst>
                                      </p:cBhvr>
                                      <p:tavLst>
                                        <p:tav tm="0">
                                          <p:val>
                                            <p:strVal val="#ppt_x"/>
                                          </p:val>
                                        </p:tav>
                                        <p:tav tm="100000">
                                          <p:val>
                                            <p:strVal val="#ppt_x"/>
                                          </p:val>
                                        </p:tav>
                                      </p:tavLst>
                                    </p:anim>
                                    <p:anim calcmode="lin" valueType="num">
                                      <p:cBhvr additive="base">
                                        <p:cTn id="48" dur="500" fill="hold"/>
                                        <p:tgtEl>
                                          <p:spTgt spid="20523"/>
                                        </p:tgtEl>
                                        <p:attrNameLst>
                                          <p:attrName>ppt_y</p:attrName>
                                        </p:attrNameLst>
                                      </p:cBhvr>
                                      <p:tavLst>
                                        <p:tav tm="0">
                                          <p:val>
                                            <p:strVal val="1+#ppt_h/2"/>
                                          </p:val>
                                        </p:tav>
                                        <p:tav tm="100000">
                                          <p:val>
                                            <p:strVal val="#ppt_y"/>
                                          </p:val>
                                        </p:tav>
                                      </p:tavLst>
                                    </p:anim>
                                  </p:childTnLst>
                                </p:cTn>
                              </p:par>
                              <p:par>
                                <p:cTn id="49" presetID="7" presetClass="entr" presetSubtype="4" fill="hold" grpId="0" nodeType="withEffect">
                                  <p:stCondLst>
                                    <p:cond delay="0"/>
                                  </p:stCondLst>
                                  <p:childTnLst>
                                    <p:set>
                                      <p:cBhvr>
                                        <p:cTn id="50" dur="1" fill="hold">
                                          <p:stCondLst>
                                            <p:cond delay="0"/>
                                          </p:stCondLst>
                                        </p:cTn>
                                        <p:tgtEl>
                                          <p:spTgt spid="20521"/>
                                        </p:tgtEl>
                                        <p:attrNameLst>
                                          <p:attrName>style.visibility</p:attrName>
                                        </p:attrNameLst>
                                      </p:cBhvr>
                                      <p:to>
                                        <p:strVal val="visible"/>
                                      </p:to>
                                    </p:set>
                                    <p:anim calcmode="lin" valueType="num">
                                      <p:cBhvr additive="base">
                                        <p:cTn id="51" dur="500" fill="hold"/>
                                        <p:tgtEl>
                                          <p:spTgt spid="20521"/>
                                        </p:tgtEl>
                                        <p:attrNameLst>
                                          <p:attrName>ppt_x</p:attrName>
                                        </p:attrNameLst>
                                      </p:cBhvr>
                                      <p:tavLst>
                                        <p:tav tm="0">
                                          <p:val>
                                            <p:strVal val="#ppt_x"/>
                                          </p:val>
                                        </p:tav>
                                        <p:tav tm="100000">
                                          <p:val>
                                            <p:strVal val="#ppt_x"/>
                                          </p:val>
                                        </p:tav>
                                      </p:tavLst>
                                    </p:anim>
                                    <p:anim calcmode="lin" valueType="num">
                                      <p:cBhvr additive="base">
                                        <p:cTn id="52" dur="500" fill="hold"/>
                                        <p:tgtEl>
                                          <p:spTgt spid="20521"/>
                                        </p:tgtEl>
                                        <p:attrNameLst>
                                          <p:attrName>ppt_y</p:attrName>
                                        </p:attrNameLst>
                                      </p:cBhvr>
                                      <p:tavLst>
                                        <p:tav tm="0">
                                          <p:val>
                                            <p:strVal val="1+#ppt_h/2"/>
                                          </p:val>
                                        </p:tav>
                                        <p:tav tm="100000">
                                          <p:val>
                                            <p:strVal val="#ppt_y"/>
                                          </p:val>
                                        </p:tav>
                                      </p:tavLst>
                                    </p:anim>
                                  </p:childTnLst>
                                </p:cTn>
                              </p:par>
                              <p:par>
                                <p:cTn id="53" presetID="7" presetClass="entr" presetSubtype="4" fill="hold" grpId="0" nodeType="withEffect">
                                  <p:stCondLst>
                                    <p:cond delay="0"/>
                                  </p:stCondLst>
                                  <p:childTnLst>
                                    <p:set>
                                      <p:cBhvr>
                                        <p:cTn id="54" dur="1" fill="hold">
                                          <p:stCondLst>
                                            <p:cond delay="0"/>
                                          </p:stCondLst>
                                        </p:cTn>
                                        <p:tgtEl>
                                          <p:spTgt spid="20525"/>
                                        </p:tgtEl>
                                        <p:attrNameLst>
                                          <p:attrName>style.visibility</p:attrName>
                                        </p:attrNameLst>
                                      </p:cBhvr>
                                      <p:to>
                                        <p:strVal val="visible"/>
                                      </p:to>
                                    </p:set>
                                    <p:anim calcmode="lin" valueType="num">
                                      <p:cBhvr additive="base">
                                        <p:cTn id="55" dur="500" fill="hold"/>
                                        <p:tgtEl>
                                          <p:spTgt spid="20525"/>
                                        </p:tgtEl>
                                        <p:attrNameLst>
                                          <p:attrName>ppt_x</p:attrName>
                                        </p:attrNameLst>
                                      </p:cBhvr>
                                      <p:tavLst>
                                        <p:tav tm="0">
                                          <p:val>
                                            <p:strVal val="#ppt_x"/>
                                          </p:val>
                                        </p:tav>
                                        <p:tav tm="100000">
                                          <p:val>
                                            <p:strVal val="#ppt_x"/>
                                          </p:val>
                                        </p:tav>
                                      </p:tavLst>
                                    </p:anim>
                                    <p:anim calcmode="lin" valueType="num">
                                      <p:cBhvr additive="base">
                                        <p:cTn id="56" dur="500" fill="hold"/>
                                        <p:tgtEl>
                                          <p:spTgt spid="20525"/>
                                        </p:tgtEl>
                                        <p:attrNameLst>
                                          <p:attrName>ppt_y</p:attrName>
                                        </p:attrNameLst>
                                      </p:cBhvr>
                                      <p:tavLst>
                                        <p:tav tm="0">
                                          <p:val>
                                            <p:strVal val="1+#ppt_h/2"/>
                                          </p:val>
                                        </p:tav>
                                        <p:tav tm="100000">
                                          <p:val>
                                            <p:strVal val="#ppt_y"/>
                                          </p:val>
                                        </p:tav>
                                      </p:tavLst>
                                    </p:anim>
                                  </p:childTnLst>
                                </p:cTn>
                              </p:par>
                              <p:par>
                                <p:cTn id="57" presetID="7" presetClass="entr" presetSubtype="4" fill="hold" grpId="0" nodeType="withEffect">
                                  <p:stCondLst>
                                    <p:cond delay="0"/>
                                  </p:stCondLst>
                                  <p:childTnLst>
                                    <p:set>
                                      <p:cBhvr>
                                        <p:cTn id="58" dur="1" fill="hold">
                                          <p:stCondLst>
                                            <p:cond delay="0"/>
                                          </p:stCondLst>
                                        </p:cTn>
                                        <p:tgtEl>
                                          <p:spTgt spid="20519"/>
                                        </p:tgtEl>
                                        <p:attrNameLst>
                                          <p:attrName>style.visibility</p:attrName>
                                        </p:attrNameLst>
                                      </p:cBhvr>
                                      <p:to>
                                        <p:strVal val="visible"/>
                                      </p:to>
                                    </p:set>
                                    <p:anim calcmode="lin" valueType="num">
                                      <p:cBhvr additive="base">
                                        <p:cTn id="59" dur="500" fill="hold"/>
                                        <p:tgtEl>
                                          <p:spTgt spid="20519"/>
                                        </p:tgtEl>
                                        <p:attrNameLst>
                                          <p:attrName>ppt_x</p:attrName>
                                        </p:attrNameLst>
                                      </p:cBhvr>
                                      <p:tavLst>
                                        <p:tav tm="0">
                                          <p:val>
                                            <p:strVal val="#ppt_x"/>
                                          </p:val>
                                        </p:tav>
                                        <p:tav tm="100000">
                                          <p:val>
                                            <p:strVal val="#ppt_x"/>
                                          </p:val>
                                        </p:tav>
                                      </p:tavLst>
                                    </p:anim>
                                    <p:anim calcmode="lin" valueType="num">
                                      <p:cBhvr additive="base">
                                        <p:cTn id="60" dur="500" fill="hold"/>
                                        <p:tgtEl>
                                          <p:spTgt spid="20519"/>
                                        </p:tgtEl>
                                        <p:attrNameLst>
                                          <p:attrName>ppt_y</p:attrName>
                                        </p:attrNameLst>
                                      </p:cBhvr>
                                      <p:tavLst>
                                        <p:tav tm="0">
                                          <p:val>
                                            <p:strVal val="1+#ppt_h/2"/>
                                          </p:val>
                                        </p:tav>
                                        <p:tav tm="100000">
                                          <p:val>
                                            <p:strVal val="#ppt_y"/>
                                          </p:val>
                                        </p:tav>
                                      </p:tavLst>
                                    </p:anim>
                                  </p:childTnLst>
                                </p:cTn>
                              </p:par>
                              <p:par>
                                <p:cTn id="61" presetID="7" presetClass="entr" presetSubtype="4" fill="hold" grpId="0" nodeType="withEffect">
                                  <p:stCondLst>
                                    <p:cond delay="0"/>
                                  </p:stCondLst>
                                  <p:childTnLst>
                                    <p:set>
                                      <p:cBhvr>
                                        <p:cTn id="62" dur="1" fill="hold">
                                          <p:stCondLst>
                                            <p:cond delay="0"/>
                                          </p:stCondLst>
                                        </p:cTn>
                                        <p:tgtEl>
                                          <p:spTgt spid="20524"/>
                                        </p:tgtEl>
                                        <p:attrNameLst>
                                          <p:attrName>style.visibility</p:attrName>
                                        </p:attrNameLst>
                                      </p:cBhvr>
                                      <p:to>
                                        <p:strVal val="visible"/>
                                      </p:to>
                                    </p:set>
                                    <p:anim calcmode="lin" valueType="num">
                                      <p:cBhvr additive="base">
                                        <p:cTn id="63" dur="500" fill="hold"/>
                                        <p:tgtEl>
                                          <p:spTgt spid="20524"/>
                                        </p:tgtEl>
                                        <p:attrNameLst>
                                          <p:attrName>ppt_x</p:attrName>
                                        </p:attrNameLst>
                                      </p:cBhvr>
                                      <p:tavLst>
                                        <p:tav tm="0">
                                          <p:val>
                                            <p:strVal val="#ppt_x"/>
                                          </p:val>
                                        </p:tav>
                                        <p:tav tm="100000">
                                          <p:val>
                                            <p:strVal val="#ppt_x"/>
                                          </p:val>
                                        </p:tav>
                                      </p:tavLst>
                                    </p:anim>
                                    <p:anim calcmode="lin" valueType="num">
                                      <p:cBhvr additive="base">
                                        <p:cTn id="64" dur="500" fill="hold"/>
                                        <p:tgtEl>
                                          <p:spTgt spid="20524"/>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20504"/>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20501"/>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0502"/>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20497"/>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20498"/>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20499"/>
                                        </p:tgtEl>
                                        <p:attrNameLst>
                                          <p:attrName>style.visibility</p:attrName>
                                        </p:attrNameLst>
                                      </p:cBhvr>
                                      <p:to>
                                        <p:strVal val="visible"/>
                                      </p:to>
                                    </p:se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20500"/>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0"/>
                                          </p:stCondLst>
                                        </p:cTn>
                                        <p:tgtEl>
                                          <p:spTgt spid="20505"/>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0"/>
                                  </p:stCondLst>
                                  <p:childTnLst>
                                    <p:set>
                                      <p:cBhvr>
                                        <p:cTn id="91" dur="1" fill="hold">
                                          <p:stCondLst>
                                            <p:cond delay="0"/>
                                          </p:stCondLst>
                                        </p:cTn>
                                        <p:tgtEl>
                                          <p:spTgt spid="20506"/>
                                        </p:tgtEl>
                                        <p:attrNameLst>
                                          <p:attrName>style.visibility</p:attrName>
                                        </p:attrNameLst>
                                      </p:cBhvr>
                                      <p:to>
                                        <p:strVal val="visible"/>
                                      </p:to>
                                    </p:se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20507"/>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20508"/>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20509"/>
                                        </p:tgtEl>
                                        <p:attrNameLst>
                                          <p:attrName>style.visibility</p:attrName>
                                        </p:attrNameLst>
                                      </p:cBhvr>
                                      <p:to>
                                        <p:strVal val="visible"/>
                                      </p:to>
                                    </p:se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20510"/>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20511"/>
                                        </p:tgtEl>
                                        <p:attrNameLst>
                                          <p:attrName>style.visibility</p:attrName>
                                        </p:attrNameLst>
                                      </p:cBhvr>
                                      <p:to>
                                        <p:strVal val="visible"/>
                                      </p:to>
                                    </p:set>
                                  </p:childTnLst>
                                </p:cTn>
                              </p:par>
                            </p:childTnLst>
                          </p:cTn>
                        </p:par>
                        <p:par>
                          <p:cTn id="107" fill="hold">
                            <p:stCondLst>
                              <p:cond delay="500"/>
                            </p:stCondLst>
                            <p:childTnLst>
                              <p:par>
                                <p:cTn id="108" presetID="1" presetClass="entr" presetSubtype="0" fill="hold" grpId="0" nodeType="afterEffect">
                                  <p:stCondLst>
                                    <p:cond delay="0"/>
                                  </p:stCondLst>
                                  <p:childTnLst>
                                    <p:set>
                                      <p:cBhvr>
                                        <p:cTn id="109" dur="1" fill="hold">
                                          <p:stCondLst>
                                            <p:cond delay="0"/>
                                          </p:stCondLst>
                                        </p:cTn>
                                        <p:tgtEl>
                                          <p:spTgt spid="20503"/>
                                        </p:tgtEl>
                                        <p:attrNameLst>
                                          <p:attrName>style.visibility</p:attrName>
                                        </p:attrNameLst>
                                      </p:cBhvr>
                                      <p:to>
                                        <p:strVal val="visible"/>
                                      </p:to>
                                    </p:set>
                                  </p:childTnLst>
                                </p:cTn>
                              </p:par>
                            </p:childTnLst>
                          </p:cTn>
                        </p:par>
                        <p:par>
                          <p:cTn id="110" fill="hold">
                            <p:stCondLst>
                              <p:cond delay="500"/>
                            </p:stCondLst>
                            <p:childTnLst>
                              <p:par>
                                <p:cTn id="111" presetID="1" presetClass="entr" presetSubtype="0" fill="hold" grpId="0" nodeType="afterEffect">
                                  <p:stCondLst>
                                    <p:cond delay="0"/>
                                  </p:stCondLst>
                                  <p:childTnLst>
                                    <p:set>
                                      <p:cBhvr>
                                        <p:cTn id="112" dur="1" fill="hold">
                                          <p:stCondLst>
                                            <p:cond delay="0"/>
                                          </p:stCondLst>
                                        </p:cTn>
                                        <p:tgtEl>
                                          <p:spTgt spid="20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20497" grpId="0"/>
      <p:bldP spid="20498" grpId="0"/>
      <p:bldP spid="20499" grpId="0"/>
      <p:bldP spid="20500" grpId="0"/>
      <p:bldP spid="20501" grpId="0"/>
      <p:bldP spid="20502" grpId="0"/>
      <p:bldP spid="20503" grpId="0"/>
      <p:bldP spid="20504" grpId="0"/>
      <p:bldP spid="20505" grpId="0"/>
      <p:bldP spid="20506" grpId="0"/>
      <p:bldP spid="20507" grpId="0"/>
      <p:bldP spid="20508" grpId="0"/>
      <p:bldP spid="20509" grpId="0"/>
      <p:bldP spid="20510" grpId="0"/>
      <p:bldP spid="20511" grpId="0"/>
      <p:bldP spid="20512" grpId="0" animBg="1"/>
      <p:bldP spid="20513" grpId="0" animBg="1"/>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P spid="20525" grpId="0" animBg="1"/>
      <p:bldP spid="205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6 Imagen" descr="edificio-y-pantalla-edit.jpg"/>
          <p:cNvPicPr>
            <a:picLocks noChangeAspect="1"/>
          </p:cNvPicPr>
          <p:nvPr/>
        </p:nvPicPr>
        <p:blipFill>
          <a:blip r:embed="rId3" cstate="print"/>
          <a:srcRect/>
          <a:stretch>
            <a:fillRect/>
          </a:stretch>
        </p:blipFill>
        <p:spPr bwMode="auto">
          <a:xfrm>
            <a:off x="2874963" y="2562225"/>
            <a:ext cx="5568950" cy="3886200"/>
          </a:xfrm>
          <a:prstGeom prst="rect">
            <a:avLst/>
          </a:prstGeom>
          <a:noFill/>
          <a:ln w="9525">
            <a:noFill/>
            <a:miter lim="800000"/>
            <a:headEnd/>
            <a:tailEnd/>
          </a:ln>
        </p:spPr>
      </p:pic>
      <p:sp>
        <p:nvSpPr>
          <p:cNvPr id="43011"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Design</a:t>
            </a:r>
            <a:endParaRPr lang="es-ES" altLang="zh-CN" b="1">
              <a:solidFill>
                <a:schemeClr val="accent1"/>
              </a:solidFill>
              <a:ea typeface="宋体" pitchFamily="2" charset="-122"/>
            </a:endParaRPr>
          </a:p>
        </p:txBody>
      </p:sp>
      <p:pic>
        <p:nvPicPr>
          <p:cNvPr id="43012" name="Picture 9" descr="Design"/>
          <p:cNvPicPr>
            <a:picLocks noChangeAspect="1" noChangeArrowheads="1"/>
          </p:cNvPicPr>
          <p:nvPr/>
        </p:nvPicPr>
        <p:blipFill>
          <a:blip r:embed="rId4" cstate="print"/>
          <a:srcRect/>
          <a:stretch>
            <a:fillRect/>
          </a:stretch>
        </p:blipFill>
        <p:spPr bwMode="auto">
          <a:xfrm>
            <a:off x="228600" y="3429000"/>
            <a:ext cx="2544763" cy="2593975"/>
          </a:xfrm>
          <a:prstGeom prst="rect">
            <a:avLst/>
          </a:prstGeom>
          <a:noFill/>
          <a:ln w="9525">
            <a:noFill/>
            <a:miter lim="800000"/>
            <a:headEnd/>
            <a:tailEnd/>
          </a:ln>
        </p:spPr>
      </p:pic>
      <p:sp>
        <p:nvSpPr>
          <p:cNvPr id="21509" name="Rectangle 5"/>
          <p:cNvSpPr>
            <a:spLocks noChangeArrowheads="1"/>
          </p:cNvSpPr>
          <p:nvPr/>
        </p:nvSpPr>
        <p:spPr bwMode="auto">
          <a:xfrm>
            <a:off x="2819400" y="2493963"/>
            <a:ext cx="5619750" cy="3959225"/>
          </a:xfrm>
          <a:prstGeom prst="rect">
            <a:avLst/>
          </a:prstGeom>
          <a:solidFill>
            <a:schemeClr val="bg1"/>
          </a:solidFill>
          <a:ln w="9525" algn="ctr">
            <a:noFill/>
            <a:miter lim="800000"/>
            <a:headEnd/>
            <a:tailEnd/>
          </a:ln>
        </p:spPr>
        <p:txBody>
          <a:bodyPr wrap="none" anchor="ctr"/>
          <a:lstStyle/>
          <a:p>
            <a:r>
              <a:rPr lang="es-ES_tradnl"/>
              <a:t>        </a:t>
            </a:r>
          </a:p>
        </p:txBody>
      </p:sp>
      <p:sp>
        <p:nvSpPr>
          <p:cNvPr id="21515" name="Rectangle 6"/>
          <p:cNvSpPr>
            <a:spLocks noChangeArrowheads="1"/>
          </p:cNvSpPr>
          <p:nvPr/>
        </p:nvSpPr>
        <p:spPr bwMode="auto">
          <a:xfrm>
            <a:off x="3124200" y="4143375"/>
            <a:ext cx="1676400" cy="258763"/>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Universities</a:t>
            </a:r>
            <a:endParaRPr lang="es-ES" sz="1400">
              <a:latin typeface="Arial Unicode MS" pitchFamily="34" charset="-128"/>
            </a:endParaRPr>
          </a:p>
        </p:txBody>
      </p:sp>
      <p:sp>
        <p:nvSpPr>
          <p:cNvPr id="21516" name="Rectangle 6"/>
          <p:cNvSpPr>
            <a:spLocks noChangeArrowheads="1"/>
          </p:cNvSpPr>
          <p:nvPr/>
        </p:nvSpPr>
        <p:spPr bwMode="auto">
          <a:xfrm>
            <a:off x="2819400" y="3252788"/>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Institutions</a:t>
            </a:r>
            <a:endParaRPr lang="es-ES" sz="1400">
              <a:latin typeface="Arial Unicode MS" pitchFamily="34" charset="-128"/>
            </a:endParaRPr>
          </a:p>
        </p:txBody>
      </p:sp>
      <p:sp>
        <p:nvSpPr>
          <p:cNvPr id="21517" name="Rectangle 6"/>
          <p:cNvSpPr>
            <a:spLocks noChangeArrowheads="1"/>
          </p:cNvSpPr>
          <p:nvPr/>
        </p:nvSpPr>
        <p:spPr bwMode="auto">
          <a:xfrm>
            <a:off x="2819400" y="3713163"/>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Specifics spaces</a:t>
            </a:r>
          </a:p>
        </p:txBody>
      </p:sp>
      <p:sp>
        <p:nvSpPr>
          <p:cNvPr id="21518" name="Rectangle 6"/>
          <p:cNvSpPr>
            <a:spLocks noChangeArrowheads="1"/>
          </p:cNvSpPr>
          <p:nvPr/>
        </p:nvSpPr>
        <p:spPr bwMode="auto">
          <a:xfrm>
            <a:off x="2819400" y="4516438"/>
            <a:ext cx="1981200" cy="258762"/>
          </a:xfrm>
          <a:prstGeom prst="rect">
            <a:avLst/>
          </a:prstGeom>
          <a:noFill/>
          <a:ln w="9525" algn="ctr">
            <a:noFill/>
            <a:miter lim="800000"/>
            <a:headEnd/>
            <a:tailEnd/>
          </a:ln>
        </p:spPr>
        <p:txBody>
          <a:bodyPr>
            <a:spAutoFit/>
          </a:bodyPr>
          <a:lstStyle/>
          <a:p>
            <a:pPr algn="r">
              <a:lnSpc>
                <a:spcPct val="70000"/>
              </a:lnSpc>
            </a:pPr>
            <a:r>
              <a:rPr lang="ca-ES" sz="1400">
                <a:latin typeface="Arial Unicode MS" pitchFamily="34" charset="-128"/>
              </a:rPr>
              <a:t>Technological centers </a:t>
            </a:r>
            <a:endParaRPr lang="es-ES" sz="1400">
              <a:latin typeface="Arial Unicode MS" pitchFamily="34" charset="-128"/>
            </a:endParaRPr>
          </a:p>
        </p:txBody>
      </p:sp>
      <p:sp>
        <p:nvSpPr>
          <p:cNvPr id="21519" name="Rectangle 6"/>
          <p:cNvSpPr>
            <a:spLocks noChangeArrowheads="1"/>
          </p:cNvSpPr>
          <p:nvPr/>
        </p:nvSpPr>
        <p:spPr bwMode="auto">
          <a:xfrm>
            <a:off x="2819400" y="5222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Residences</a:t>
            </a:r>
            <a:endParaRPr lang="es-ES" sz="1400">
              <a:latin typeface="Arial Unicode MS" pitchFamily="34" charset="-128"/>
            </a:endParaRPr>
          </a:p>
        </p:txBody>
      </p:sp>
      <p:sp>
        <p:nvSpPr>
          <p:cNvPr id="21520" name="Rectangle 6"/>
          <p:cNvSpPr>
            <a:spLocks noChangeArrowheads="1"/>
          </p:cNvSpPr>
          <p:nvPr/>
        </p:nvSpPr>
        <p:spPr bwMode="auto">
          <a:xfrm>
            <a:off x="2819400" y="5603875"/>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Dissemination</a:t>
            </a:r>
            <a:endParaRPr lang="es-ES" sz="1400">
              <a:latin typeface="Arial Unicode MS" pitchFamily="34" charset="-128"/>
            </a:endParaRPr>
          </a:p>
        </p:txBody>
      </p:sp>
      <p:sp>
        <p:nvSpPr>
          <p:cNvPr id="21521" name="Rectangle 6"/>
          <p:cNvSpPr>
            <a:spLocks noChangeArrowheads="1"/>
          </p:cNvSpPr>
          <p:nvPr/>
        </p:nvSpPr>
        <p:spPr bwMode="auto">
          <a:xfrm>
            <a:off x="2819400" y="2590800"/>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Companies</a:t>
            </a:r>
            <a:endParaRPr lang="es-ES" sz="1400">
              <a:latin typeface="Arial Unicode MS" pitchFamily="34" charset="-128"/>
            </a:endParaRPr>
          </a:p>
        </p:txBody>
      </p:sp>
      <p:sp>
        <p:nvSpPr>
          <p:cNvPr id="21522" name="Rectangle 6"/>
          <p:cNvSpPr>
            <a:spLocks noChangeArrowheads="1"/>
          </p:cNvSpPr>
          <p:nvPr/>
        </p:nvSpPr>
        <p:spPr bwMode="auto">
          <a:xfrm>
            <a:off x="4800600" y="4143375"/>
            <a:ext cx="2895600" cy="258763"/>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University of Vic, UPC, IAAC</a:t>
            </a:r>
            <a:endParaRPr lang="es-ES" sz="1400">
              <a:latin typeface="Arial Unicode MS" pitchFamily="34" charset="-128"/>
            </a:endParaRPr>
          </a:p>
        </p:txBody>
      </p:sp>
      <p:sp>
        <p:nvSpPr>
          <p:cNvPr id="21523" name="Rectangle 6"/>
          <p:cNvSpPr>
            <a:spLocks noChangeArrowheads="1"/>
          </p:cNvSpPr>
          <p:nvPr/>
        </p:nvSpPr>
        <p:spPr bwMode="auto">
          <a:xfrm>
            <a:off x="4800600" y="4851400"/>
            <a:ext cx="3200400" cy="307975"/>
          </a:xfrm>
          <a:prstGeom prst="rect">
            <a:avLst/>
          </a:prstGeom>
          <a:noFill/>
          <a:ln w="9525" algn="ctr">
            <a:noFill/>
            <a:miter lim="800000"/>
            <a:headEnd/>
            <a:tailEnd/>
          </a:ln>
        </p:spPr>
        <p:txBody>
          <a:bodyPr>
            <a:spAutoFit/>
          </a:bodyPr>
          <a:lstStyle/>
          <a:p>
            <a:r>
              <a:rPr lang="ca-ES" sz="1400">
                <a:latin typeface="Arial Unicode MS" pitchFamily="34" charset="-128"/>
              </a:rPr>
              <a:t>Media-TIC, “Projecte Bressol” (textile)</a:t>
            </a:r>
            <a:endParaRPr lang="es-ES" sz="1400">
              <a:latin typeface="Arial Unicode MS" pitchFamily="34" charset="-128"/>
            </a:endParaRPr>
          </a:p>
        </p:txBody>
      </p:sp>
      <p:sp>
        <p:nvSpPr>
          <p:cNvPr id="21524" name="Rectangle 6"/>
          <p:cNvSpPr>
            <a:spLocks noChangeArrowheads="1"/>
          </p:cNvSpPr>
          <p:nvPr/>
        </p:nvSpPr>
        <p:spPr bwMode="auto">
          <a:xfrm>
            <a:off x="4800600" y="3328988"/>
            <a:ext cx="3200400" cy="258762"/>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BCD</a:t>
            </a:r>
          </a:p>
        </p:txBody>
      </p:sp>
      <p:sp>
        <p:nvSpPr>
          <p:cNvPr id="21525" name="Rectangle 6"/>
          <p:cNvSpPr>
            <a:spLocks noChangeArrowheads="1"/>
          </p:cNvSpPr>
          <p:nvPr/>
        </p:nvSpPr>
        <p:spPr bwMode="auto">
          <a:xfrm>
            <a:off x="4800600" y="3713163"/>
            <a:ext cx="3124200" cy="258762"/>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Palo Alto, PBM, Hub Design</a:t>
            </a:r>
          </a:p>
        </p:txBody>
      </p:sp>
      <p:sp>
        <p:nvSpPr>
          <p:cNvPr id="21526" name="Rectangle 6"/>
          <p:cNvSpPr>
            <a:spLocks noChangeArrowheads="1"/>
          </p:cNvSpPr>
          <p:nvPr/>
        </p:nvSpPr>
        <p:spPr bwMode="auto">
          <a:xfrm>
            <a:off x="4800600" y="4516438"/>
            <a:ext cx="3124200" cy="249237"/>
          </a:xfrm>
          <a:prstGeom prst="rect">
            <a:avLst/>
          </a:prstGeom>
          <a:noFill/>
          <a:ln w="9525" algn="ctr">
            <a:noFill/>
            <a:miter lim="800000"/>
            <a:headEnd/>
            <a:tailEnd/>
          </a:ln>
        </p:spPr>
        <p:txBody>
          <a:bodyPr>
            <a:spAutoFit/>
          </a:bodyPr>
          <a:lstStyle/>
          <a:p>
            <a:pPr>
              <a:lnSpc>
                <a:spcPct val="70000"/>
              </a:lnSpc>
            </a:pPr>
            <a:r>
              <a:rPr lang="ca-ES" sz="1400">
                <a:latin typeface="Arial Unicode MS" pitchFamily="34" charset="-128"/>
              </a:rPr>
              <a:t>KIM BCN</a:t>
            </a:r>
            <a:endParaRPr lang="es-ES" sz="1400">
              <a:latin typeface="Arial Unicode MS" pitchFamily="34" charset="-128"/>
            </a:endParaRPr>
          </a:p>
        </p:txBody>
      </p:sp>
      <p:sp>
        <p:nvSpPr>
          <p:cNvPr id="21527" name="Rectangle 6"/>
          <p:cNvSpPr>
            <a:spLocks noChangeArrowheads="1"/>
          </p:cNvSpPr>
          <p:nvPr/>
        </p:nvSpPr>
        <p:spPr bwMode="auto">
          <a:xfrm>
            <a:off x="4800600" y="5222875"/>
            <a:ext cx="2667000" cy="330200"/>
          </a:xfrm>
          <a:prstGeom prst="rect">
            <a:avLst/>
          </a:prstGeom>
          <a:noFill/>
          <a:ln w="9525" algn="ctr">
            <a:noFill/>
            <a:miter lim="800000"/>
            <a:headEnd/>
            <a:tailEnd/>
          </a:ln>
        </p:spPr>
        <p:txBody>
          <a:bodyPr>
            <a:spAutoFit/>
          </a:bodyPr>
          <a:lstStyle/>
          <a:p>
            <a:r>
              <a:rPr lang="ca-ES" sz="1400">
                <a:latin typeface="Arial Unicode MS" pitchFamily="34" charset="-128"/>
              </a:rPr>
              <a:t>Melon District / Ciutadella</a:t>
            </a:r>
            <a:endParaRPr lang="es-ES" sz="1400">
              <a:latin typeface="Arial Unicode MS" pitchFamily="34" charset="-128"/>
            </a:endParaRPr>
          </a:p>
        </p:txBody>
      </p:sp>
      <p:sp>
        <p:nvSpPr>
          <p:cNvPr id="21528" name="Rectangle 6"/>
          <p:cNvSpPr>
            <a:spLocks noChangeArrowheads="1"/>
          </p:cNvSpPr>
          <p:nvPr/>
        </p:nvSpPr>
        <p:spPr bwMode="auto">
          <a:xfrm>
            <a:off x="4800600" y="5603875"/>
            <a:ext cx="2286000" cy="330200"/>
          </a:xfrm>
          <a:prstGeom prst="rect">
            <a:avLst/>
          </a:prstGeom>
          <a:noFill/>
          <a:ln w="9525" algn="ctr">
            <a:noFill/>
            <a:miter lim="800000"/>
            <a:headEnd/>
            <a:tailEnd/>
          </a:ln>
        </p:spPr>
        <p:txBody>
          <a:bodyPr>
            <a:spAutoFit/>
          </a:bodyPr>
          <a:lstStyle/>
          <a:p>
            <a:r>
              <a:rPr lang="ca-ES" sz="1400">
                <a:latin typeface="Arial Unicode MS" pitchFamily="34" charset="-128"/>
              </a:rPr>
              <a:t>Hub Design</a:t>
            </a:r>
            <a:endParaRPr lang="es-ES" sz="1400">
              <a:latin typeface="Arial Unicode MS" pitchFamily="34" charset="-128"/>
            </a:endParaRPr>
          </a:p>
        </p:txBody>
      </p:sp>
      <p:sp>
        <p:nvSpPr>
          <p:cNvPr id="21529" name="Rectangle 6"/>
          <p:cNvSpPr>
            <a:spLocks noChangeArrowheads="1"/>
          </p:cNvSpPr>
          <p:nvPr/>
        </p:nvSpPr>
        <p:spPr bwMode="auto">
          <a:xfrm>
            <a:off x="4800600" y="2590800"/>
            <a:ext cx="3128963" cy="523875"/>
          </a:xfrm>
          <a:prstGeom prst="rect">
            <a:avLst/>
          </a:prstGeom>
          <a:noFill/>
          <a:ln w="9525" algn="ctr">
            <a:noFill/>
            <a:miter lim="800000"/>
            <a:headEnd/>
            <a:tailEnd/>
          </a:ln>
        </p:spPr>
        <p:txBody>
          <a:bodyPr>
            <a:spAutoFit/>
          </a:bodyPr>
          <a:lstStyle/>
          <a:p>
            <a:r>
              <a:rPr lang="ca-ES" sz="1400">
                <a:latin typeface="Arial Unicode MS" pitchFamily="34" charset="-128"/>
              </a:rPr>
              <a:t>G-Star Raw, ADD, Node, Estudi Arola, ruiz+company, Morera Design</a:t>
            </a:r>
            <a:endParaRPr lang="es-ES" sz="1400">
              <a:latin typeface="Arial Unicode MS" pitchFamily="34" charset="-128"/>
            </a:endParaRPr>
          </a:p>
        </p:txBody>
      </p:sp>
      <p:sp>
        <p:nvSpPr>
          <p:cNvPr id="21530" name="Freeform 26"/>
          <p:cNvSpPr>
            <a:spLocks/>
          </p:cNvSpPr>
          <p:nvPr/>
        </p:nvSpPr>
        <p:spPr bwMode="auto">
          <a:xfrm>
            <a:off x="2960688" y="55959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E95B01"/>
            </a:solidFill>
            <a:round/>
            <a:headEnd/>
            <a:tailEnd/>
          </a:ln>
        </p:spPr>
        <p:txBody>
          <a:bodyPr wrap="none" anchor="ctr"/>
          <a:lstStyle/>
          <a:p>
            <a:pPr algn="r"/>
            <a:endParaRPr lang="es-ES"/>
          </a:p>
        </p:txBody>
      </p:sp>
      <p:sp>
        <p:nvSpPr>
          <p:cNvPr id="21531" name="Freeform 27"/>
          <p:cNvSpPr>
            <a:spLocks/>
          </p:cNvSpPr>
          <p:nvPr/>
        </p:nvSpPr>
        <p:spPr bwMode="auto">
          <a:xfrm>
            <a:off x="2960688" y="5192713"/>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E95B01"/>
            </a:solidFill>
            <a:round/>
            <a:headEnd/>
            <a:tailEnd/>
          </a:ln>
        </p:spPr>
        <p:txBody>
          <a:bodyPr wrap="none" anchor="ctr"/>
          <a:lstStyle/>
          <a:p>
            <a:pPr algn="r"/>
            <a:endParaRPr lang="es-ES"/>
          </a:p>
        </p:txBody>
      </p:sp>
      <p:sp>
        <p:nvSpPr>
          <p:cNvPr id="21532" name="Freeform 28"/>
          <p:cNvSpPr>
            <a:spLocks/>
          </p:cNvSpPr>
          <p:nvPr/>
        </p:nvSpPr>
        <p:spPr bwMode="auto">
          <a:xfrm>
            <a:off x="2960688" y="48402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E95B01"/>
            </a:solidFill>
            <a:round/>
            <a:headEnd/>
            <a:tailEnd/>
          </a:ln>
        </p:spPr>
        <p:txBody>
          <a:bodyPr wrap="none" anchor="ctr"/>
          <a:lstStyle/>
          <a:p>
            <a:pPr algn="r"/>
            <a:endParaRPr lang="es-ES"/>
          </a:p>
        </p:txBody>
      </p:sp>
      <p:sp>
        <p:nvSpPr>
          <p:cNvPr id="21533" name="Freeform 29"/>
          <p:cNvSpPr>
            <a:spLocks/>
          </p:cNvSpPr>
          <p:nvPr/>
        </p:nvSpPr>
        <p:spPr bwMode="auto">
          <a:xfrm>
            <a:off x="2960688" y="44402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E95B01"/>
            </a:solidFill>
            <a:round/>
            <a:headEnd/>
            <a:tailEnd/>
          </a:ln>
        </p:spPr>
        <p:txBody>
          <a:bodyPr wrap="none" anchor="ctr"/>
          <a:lstStyle/>
          <a:p>
            <a:pPr algn="r"/>
            <a:endParaRPr lang="es-ES"/>
          </a:p>
        </p:txBody>
      </p:sp>
      <p:sp>
        <p:nvSpPr>
          <p:cNvPr id="21534" name="Freeform 30"/>
          <p:cNvSpPr>
            <a:spLocks/>
          </p:cNvSpPr>
          <p:nvPr/>
        </p:nvSpPr>
        <p:spPr bwMode="auto">
          <a:xfrm>
            <a:off x="2971800" y="4038600"/>
            <a:ext cx="1752600"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E95B01"/>
            </a:solidFill>
            <a:round/>
            <a:headEnd/>
            <a:tailEnd/>
          </a:ln>
        </p:spPr>
        <p:txBody>
          <a:bodyPr wrap="none" anchor="ctr"/>
          <a:lstStyle/>
          <a:p>
            <a:pPr algn="r"/>
            <a:endParaRPr lang="es-ES"/>
          </a:p>
        </p:txBody>
      </p:sp>
      <p:sp>
        <p:nvSpPr>
          <p:cNvPr id="21535" name="Freeform 31"/>
          <p:cNvSpPr>
            <a:spLocks/>
          </p:cNvSpPr>
          <p:nvPr/>
        </p:nvSpPr>
        <p:spPr bwMode="auto">
          <a:xfrm>
            <a:off x="2971800" y="363378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E95B01"/>
            </a:solidFill>
            <a:round/>
            <a:headEnd/>
            <a:tailEnd/>
          </a:ln>
        </p:spPr>
        <p:txBody>
          <a:bodyPr wrap="none" anchor="ctr"/>
          <a:lstStyle/>
          <a:p>
            <a:pPr algn="r"/>
            <a:endParaRPr lang="es-ES"/>
          </a:p>
        </p:txBody>
      </p:sp>
      <p:sp>
        <p:nvSpPr>
          <p:cNvPr id="21536" name="Freeform 32"/>
          <p:cNvSpPr>
            <a:spLocks/>
          </p:cNvSpPr>
          <p:nvPr/>
        </p:nvSpPr>
        <p:spPr bwMode="auto">
          <a:xfrm>
            <a:off x="2971800" y="3195638"/>
            <a:ext cx="1752600"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22225">
            <a:solidFill>
              <a:srgbClr val="E95B01"/>
            </a:solidFill>
            <a:round/>
            <a:headEnd/>
            <a:tailEnd/>
          </a:ln>
        </p:spPr>
        <p:txBody>
          <a:bodyPr wrap="none" anchor="ctr"/>
          <a:lstStyle/>
          <a:p>
            <a:pPr algn="r"/>
            <a:endParaRPr lang="es-ES"/>
          </a:p>
        </p:txBody>
      </p:sp>
      <p:sp>
        <p:nvSpPr>
          <p:cNvPr id="21537" name="Freeform 33"/>
          <p:cNvSpPr>
            <a:spLocks/>
          </p:cNvSpPr>
          <p:nvPr/>
        </p:nvSpPr>
        <p:spPr bwMode="auto">
          <a:xfrm>
            <a:off x="4876800" y="5595938"/>
            <a:ext cx="2951163"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E95B01"/>
            </a:solidFill>
            <a:round/>
            <a:headEnd/>
            <a:tailEnd/>
          </a:ln>
        </p:spPr>
        <p:txBody>
          <a:bodyPr wrap="none" anchor="ctr"/>
          <a:lstStyle/>
          <a:p>
            <a:pPr algn="r"/>
            <a:endParaRPr lang="es-ES"/>
          </a:p>
        </p:txBody>
      </p:sp>
      <p:sp>
        <p:nvSpPr>
          <p:cNvPr id="21538" name="Freeform 34"/>
          <p:cNvSpPr>
            <a:spLocks/>
          </p:cNvSpPr>
          <p:nvPr/>
        </p:nvSpPr>
        <p:spPr bwMode="auto">
          <a:xfrm>
            <a:off x="4876800" y="5192713"/>
            <a:ext cx="2951163"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E95B01"/>
            </a:solidFill>
            <a:round/>
            <a:headEnd/>
            <a:tailEnd/>
          </a:ln>
        </p:spPr>
        <p:txBody>
          <a:bodyPr wrap="none" anchor="ctr"/>
          <a:lstStyle/>
          <a:p>
            <a:pPr algn="r"/>
            <a:endParaRPr lang="es-ES"/>
          </a:p>
        </p:txBody>
      </p:sp>
      <p:sp>
        <p:nvSpPr>
          <p:cNvPr id="21539" name="Freeform 35"/>
          <p:cNvSpPr>
            <a:spLocks/>
          </p:cNvSpPr>
          <p:nvPr/>
        </p:nvSpPr>
        <p:spPr bwMode="auto">
          <a:xfrm>
            <a:off x="4876800" y="4840288"/>
            <a:ext cx="2951163"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E95B01"/>
            </a:solidFill>
            <a:round/>
            <a:headEnd/>
            <a:tailEnd/>
          </a:ln>
        </p:spPr>
        <p:txBody>
          <a:bodyPr wrap="none" anchor="ctr"/>
          <a:lstStyle/>
          <a:p>
            <a:pPr algn="r"/>
            <a:endParaRPr lang="es-ES"/>
          </a:p>
        </p:txBody>
      </p:sp>
      <p:sp>
        <p:nvSpPr>
          <p:cNvPr id="21540" name="Freeform 36"/>
          <p:cNvSpPr>
            <a:spLocks/>
          </p:cNvSpPr>
          <p:nvPr/>
        </p:nvSpPr>
        <p:spPr bwMode="auto">
          <a:xfrm>
            <a:off x="4876800" y="4440238"/>
            <a:ext cx="2951163"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E95B01"/>
            </a:solidFill>
            <a:round/>
            <a:headEnd/>
            <a:tailEnd/>
          </a:ln>
        </p:spPr>
        <p:txBody>
          <a:bodyPr wrap="none" anchor="ctr"/>
          <a:lstStyle/>
          <a:p>
            <a:pPr algn="r"/>
            <a:endParaRPr lang="es-ES"/>
          </a:p>
        </p:txBody>
      </p:sp>
      <p:sp>
        <p:nvSpPr>
          <p:cNvPr id="21541" name="Freeform 37"/>
          <p:cNvSpPr>
            <a:spLocks/>
          </p:cNvSpPr>
          <p:nvPr/>
        </p:nvSpPr>
        <p:spPr bwMode="auto">
          <a:xfrm>
            <a:off x="4876800" y="4038600"/>
            <a:ext cx="2951163"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E95B01"/>
            </a:solidFill>
            <a:round/>
            <a:headEnd/>
            <a:tailEnd/>
          </a:ln>
        </p:spPr>
        <p:txBody>
          <a:bodyPr wrap="none" anchor="ctr"/>
          <a:lstStyle/>
          <a:p>
            <a:pPr algn="r"/>
            <a:endParaRPr lang="es-ES"/>
          </a:p>
        </p:txBody>
      </p:sp>
      <p:sp>
        <p:nvSpPr>
          <p:cNvPr id="21542" name="Freeform 38"/>
          <p:cNvSpPr>
            <a:spLocks/>
          </p:cNvSpPr>
          <p:nvPr/>
        </p:nvSpPr>
        <p:spPr bwMode="auto">
          <a:xfrm>
            <a:off x="4887913" y="3633788"/>
            <a:ext cx="2951162"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E95B01"/>
            </a:solidFill>
            <a:round/>
            <a:headEnd/>
            <a:tailEnd/>
          </a:ln>
        </p:spPr>
        <p:txBody>
          <a:bodyPr wrap="none" anchor="ctr"/>
          <a:lstStyle/>
          <a:p>
            <a:pPr algn="r"/>
            <a:endParaRPr lang="es-ES"/>
          </a:p>
        </p:txBody>
      </p:sp>
      <p:sp>
        <p:nvSpPr>
          <p:cNvPr id="21543" name="Freeform 39"/>
          <p:cNvSpPr>
            <a:spLocks/>
          </p:cNvSpPr>
          <p:nvPr/>
        </p:nvSpPr>
        <p:spPr bwMode="auto">
          <a:xfrm>
            <a:off x="4887913" y="3195638"/>
            <a:ext cx="2951162" cy="4762"/>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E95B01"/>
            </a:solidFill>
            <a:round/>
            <a:headEnd/>
            <a:tailEnd/>
          </a:ln>
        </p:spPr>
        <p:txBody>
          <a:bodyPr wrap="none" anchor="ctr"/>
          <a:lstStyle/>
          <a:p>
            <a:pPr algn="r"/>
            <a:endParaRPr lang="es-ES"/>
          </a:p>
        </p:txBody>
      </p:sp>
      <p:sp>
        <p:nvSpPr>
          <p:cNvPr id="21544" name="Rectangle 6"/>
          <p:cNvSpPr>
            <a:spLocks noChangeArrowheads="1"/>
          </p:cNvSpPr>
          <p:nvPr/>
        </p:nvSpPr>
        <p:spPr bwMode="auto">
          <a:xfrm>
            <a:off x="2819400" y="4851400"/>
            <a:ext cx="1981200" cy="330200"/>
          </a:xfrm>
          <a:prstGeom prst="rect">
            <a:avLst/>
          </a:prstGeom>
          <a:noFill/>
          <a:ln w="9525" algn="ctr">
            <a:noFill/>
            <a:miter lim="800000"/>
            <a:headEnd/>
            <a:tailEnd/>
          </a:ln>
        </p:spPr>
        <p:txBody>
          <a:bodyPr>
            <a:spAutoFit/>
          </a:bodyPr>
          <a:lstStyle/>
          <a:p>
            <a:pPr algn="r"/>
            <a:r>
              <a:rPr lang="ca-ES" sz="1400">
                <a:latin typeface="Arial Unicode MS" pitchFamily="34" charset="-128"/>
              </a:rPr>
              <a:t>Incubators</a:t>
            </a:r>
            <a:endParaRPr lang="es-ES" sz="1400">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ppt_x"/>
                                          </p:val>
                                        </p:tav>
                                        <p:tav tm="100000">
                                          <p:val>
                                            <p:strVal val="#ppt_x"/>
                                          </p:val>
                                        </p:tav>
                                      </p:tavLst>
                                    </p:anim>
                                    <p:anim calcmode="lin" valueType="num">
                                      <p:cBhvr additive="base">
                                        <p:cTn id="8" dur="500" fill="hold"/>
                                        <p:tgtEl>
                                          <p:spTgt spid="21509"/>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21530"/>
                                        </p:tgtEl>
                                        <p:attrNameLst>
                                          <p:attrName>style.visibility</p:attrName>
                                        </p:attrNameLst>
                                      </p:cBhvr>
                                      <p:to>
                                        <p:strVal val="visible"/>
                                      </p:to>
                                    </p:set>
                                    <p:anim calcmode="lin" valueType="num">
                                      <p:cBhvr additive="base">
                                        <p:cTn id="11" dur="500" fill="hold"/>
                                        <p:tgtEl>
                                          <p:spTgt spid="21530"/>
                                        </p:tgtEl>
                                        <p:attrNameLst>
                                          <p:attrName>ppt_x</p:attrName>
                                        </p:attrNameLst>
                                      </p:cBhvr>
                                      <p:tavLst>
                                        <p:tav tm="0">
                                          <p:val>
                                            <p:strVal val="#ppt_x"/>
                                          </p:val>
                                        </p:tav>
                                        <p:tav tm="100000">
                                          <p:val>
                                            <p:strVal val="#ppt_x"/>
                                          </p:val>
                                        </p:tav>
                                      </p:tavLst>
                                    </p:anim>
                                    <p:anim calcmode="lin" valueType="num">
                                      <p:cBhvr additive="base">
                                        <p:cTn id="12" dur="500" fill="hold"/>
                                        <p:tgtEl>
                                          <p:spTgt spid="21530"/>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21538"/>
                                        </p:tgtEl>
                                        <p:attrNameLst>
                                          <p:attrName>style.visibility</p:attrName>
                                        </p:attrNameLst>
                                      </p:cBhvr>
                                      <p:to>
                                        <p:strVal val="visible"/>
                                      </p:to>
                                    </p:set>
                                    <p:anim calcmode="lin" valueType="num">
                                      <p:cBhvr additive="base">
                                        <p:cTn id="15" dur="500" fill="hold"/>
                                        <p:tgtEl>
                                          <p:spTgt spid="21538"/>
                                        </p:tgtEl>
                                        <p:attrNameLst>
                                          <p:attrName>ppt_x</p:attrName>
                                        </p:attrNameLst>
                                      </p:cBhvr>
                                      <p:tavLst>
                                        <p:tav tm="0">
                                          <p:val>
                                            <p:strVal val="#ppt_x"/>
                                          </p:val>
                                        </p:tav>
                                        <p:tav tm="100000">
                                          <p:val>
                                            <p:strVal val="#ppt_x"/>
                                          </p:val>
                                        </p:tav>
                                      </p:tavLst>
                                    </p:anim>
                                    <p:anim calcmode="lin" valueType="num">
                                      <p:cBhvr additive="base">
                                        <p:cTn id="16" dur="500" fill="hold"/>
                                        <p:tgtEl>
                                          <p:spTgt spid="21538"/>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21540"/>
                                        </p:tgtEl>
                                        <p:attrNameLst>
                                          <p:attrName>style.visibility</p:attrName>
                                        </p:attrNameLst>
                                      </p:cBhvr>
                                      <p:to>
                                        <p:strVal val="visible"/>
                                      </p:to>
                                    </p:set>
                                    <p:anim calcmode="lin" valueType="num">
                                      <p:cBhvr additive="base">
                                        <p:cTn id="19" dur="500" fill="hold"/>
                                        <p:tgtEl>
                                          <p:spTgt spid="21540"/>
                                        </p:tgtEl>
                                        <p:attrNameLst>
                                          <p:attrName>ppt_x</p:attrName>
                                        </p:attrNameLst>
                                      </p:cBhvr>
                                      <p:tavLst>
                                        <p:tav tm="0">
                                          <p:val>
                                            <p:strVal val="#ppt_x"/>
                                          </p:val>
                                        </p:tav>
                                        <p:tav tm="100000">
                                          <p:val>
                                            <p:strVal val="#ppt_x"/>
                                          </p:val>
                                        </p:tav>
                                      </p:tavLst>
                                    </p:anim>
                                    <p:anim calcmode="lin" valueType="num">
                                      <p:cBhvr additive="base">
                                        <p:cTn id="20" dur="500" fill="hold"/>
                                        <p:tgtEl>
                                          <p:spTgt spid="21540"/>
                                        </p:tgtEl>
                                        <p:attrNameLst>
                                          <p:attrName>ppt_y</p:attrName>
                                        </p:attrNameLst>
                                      </p:cBhvr>
                                      <p:tavLst>
                                        <p:tav tm="0">
                                          <p:val>
                                            <p:strVal val="1+#ppt_h/2"/>
                                          </p:val>
                                        </p:tav>
                                        <p:tav tm="100000">
                                          <p:val>
                                            <p:strVal val="#ppt_y"/>
                                          </p:val>
                                        </p:tav>
                                      </p:tavLst>
                                    </p:anim>
                                  </p:childTnLst>
                                </p:cTn>
                              </p:par>
                              <p:par>
                                <p:cTn id="21" presetID="7" presetClass="entr" presetSubtype="4" fill="hold" grpId="0" nodeType="withEffect">
                                  <p:stCondLst>
                                    <p:cond delay="0"/>
                                  </p:stCondLst>
                                  <p:childTnLst>
                                    <p:set>
                                      <p:cBhvr>
                                        <p:cTn id="22" dur="1" fill="hold">
                                          <p:stCondLst>
                                            <p:cond delay="0"/>
                                          </p:stCondLst>
                                        </p:cTn>
                                        <p:tgtEl>
                                          <p:spTgt spid="21535"/>
                                        </p:tgtEl>
                                        <p:attrNameLst>
                                          <p:attrName>style.visibility</p:attrName>
                                        </p:attrNameLst>
                                      </p:cBhvr>
                                      <p:to>
                                        <p:strVal val="visible"/>
                                      </p:to>
                                    </p:set>
                                    <p:anim calcmode="lin" valueType="num">
                                      <p:cBhvr additive="base">
                                        <p:cTn id="23" dur="500" fill="hold"/>
                                        <p:tgtEl>
                                          <p:spTgt spid="21535"/>
                                        </p:tgtEl>
                                        <p:attrNameLst>
                                          <p:attrName>ppt_x</p:attrName>
                                        </p:attrNameLst>
                                      </p:cBhvr>
                                      <p:tavLst>
                                        <p:tav tm="0">
                                          <p:val>
                                            <p:strVal val="#ppt_x"/>
                                          </p:val>
                                        </p:tav>
                                        <p:tav tm="100000">
                                          <p:val>
                                            <p:strVal val="#ppt_x"/>
                                          </p:val>
                                        </p:tav>
                                      </p:tavLst>
                                    </p:anim>
                                    <p:anim calcmode="lin" valueType="num">
                                      <p:cBhvr additive="base">
                                        <p:cTn id="24" dur="500" fill="hold"/>
                                        <p:tgtEl>
                                          <p:spTgt spid="21535"/>
                                        </p:tgtEl>
                                        <p:attrNameLst>
                                          <p:attrName>ppt_y</p:attrName>
                                        </p:attrNameLst>
                                      </p:cBhvr>
                                      <p:tavLst>
                                        <p:tav tm="0">
                                          <p:val>
                                            <p:strVal val="1+#ppt_h/2"/>
                                          </p:val>
                                        </p:tav>
                                        <p:tav tm="100000">
                                          <p:val>
                                            <p:strVal val="#ppt_y"/>
                                          </p:val>
                                        </p:tav>
                                      </p:tavLst>
                                    </p:anim>
                                  </p:childTnLst>
                                </p:cTn>
                              </p:par>
                              <p:par>
                                <p:cTn id="25" presetID="7" presetClass="entr" presetSubtype="4" fill="hold" grpId="0" nodeType="withEffect">
                                  <p:stCondLst>
                                    <p:cond delay="0"/>
                                  </p:stCondLst>
                                  <p:childTnLst>
                                    <p:set>
                                      <p:cBhvr>
                                        <p:cTn id="26" dur="1" fill="hold">
                                          <p:stCondLst>
                                            <p:cond delay="0"/>
                                          </p:stCondLst>
                                        </p:cTn>
                                        <p:tgtEl>
                                          <p:spTgt spid="21532"/>
                                        </p:tgtEl>
                                        <p:attrNameLst>
                                          <p:attrName>style.visibility</p:attrName>
                                        </p:attrNameLst>
                                      </p:cBhvr>
                                      <p:to>
                                        <p:strVal val="visible"/>
                                      </p:to>
                                    </p:set>
                                    <p:anim calcmode="lin" valueType="num">
                                      <p:cBhvr additive="base">
                                        <p:cTn id="27" dur="500" fill="hold"/>
                                        <p:tgtEl>
                                          <p:spTgt spid="21532"/>
                                        </p:tgtEl>
                                        <p:attrNameLst>
                                          <p:attrName>ppt_x</p:attrName>
                                        </p:attrNameLst>
                                      </p:cBhvr>
                                      <p:tavLst>
                                        <p:tav tm="0">
                                          <p:val>
                                            <p:strVal val="#ppt_x"/>
                                          </p:val>
                                        </p:tav>
                                        <p:tav tm="100000">
                                          <p:val>
                                            <p:strVal val="#ppt_x"/>
                                          </p:val>
                                        </p:tav>
                                      </p:tavLst>
                                    </p:anim>
                                    <p:anim calcmode="lin" valueType="num">
                                      <p:cBhvr additive="base">
                                        <p:cTn id="28" dur="500" fill="hold"/>
                                        <p:tgtEl>
                                          <p:spTgt spid="21532"/>
                                        </p:tgtEl>
                                        <p:attrNameLst>
                                          <p:attrName>ppt_y</p:attrName>
                                        </p:attrNameLst>
                                      </p:cBhvr>
                                      <p:tavLst>
                                        <p:tav tm="0">
                                          <p:val>
                                            <p:strVal val="1+#ppt_h/2"/>
                                          </p:val>
                                        </p:tav>
                                        <p:tav tm="100000">
                                          <p:val>
                                            <p:strVal val="#ppt_y"/>
                                          </p:val>
                                        </p:tav>
                                      </p:tavLst>
                                    </p:anim>
                                  </p:childTnLst>
                                </p:cTn>
                              </p:par>
                              <p:par>
                                <p:cTn id="29" presetID="7" presetClass="entr" presetSubtype="4" fill="hold" grpId="0" nodeType="withEffect">
                                  <p:stCondLst>
                                    <p:cond delay="0"/>
                                  </p:stCondLst>
                                  <p:childTnLst>
                                    <p:set>
                                      <p:cBhvr>
                                        <p:cTn id="30" dur="1" fill="hold">
                                          <p:stCondLst>
                                            <p:cond delay="0"/>
                                          </p:stCondLst>
                                        </p:cTn>
                                        <p:tgtEl>
                                          <p:spTgt spid="21536"/>
                                        </p:tgtEl>
                                        <p:attrNameLst>
                                          <p:attrName>style.visibility</p:attrName>
                                        </p:attrNameLst>
                                      </p:cBhvr>
                                      <p:to>
                                        <p:strVal val="visible"/>
                                      </p:to>
                                    </p:set>
                                    <p:anim calcmode="lin" valueType="num">
                                      <p:cBhvr additive="base">
                                        <p:cTn id="31" dur="500" fill="hold"/>
                                        <p:tgtEl>
                                          <p:spTgt spid="21536"/>
                                        </p:tgtEl>
                                        <p:attrNameLst>
                                          <p:attrName>ppt_x</p:attrName>
                                        </p:attrNameLst>
                                      </p:cBhvr>
                                      <p:tavLst>
                                        <p:tav tm="0">
                                          <p:val>
                                            <p:strVal val="#ppt_x"/>
                                          </p:val>
                                        </p:tav>
                                        <p:tav tm="100000">
                                          <p:val>
                                            <p:strVal val="#ppt_x"/>
                                          </p:val>
                                        </p:tav>
                                      </p:tavLst>
                                    </p:anim>
                                    <p:anim calcmode="lin" valueType="num">
                                      <p:cBhvr additive="base">
                                        <p:cTn id="32" dur="500" fill="hold"/>
                                        <p:tgtEl>
                                          <p:spTgt spid="21536"/>
                                        </p:tgtEl>
                                        <p:attrNameLst>
                                          <p:attrName>ppt_y</p:attrName>
                                        </p:attrNameLst>
                                      </p:cBhvr>
                                      <p:tavLst>
                                        <p:tav tm="0">
                                          <p:val>
                                            <p:strVal val="1+#ppt_h/2"/>
                                          </p:val>
                                        </p:tav>
                                        <p:tav tm="100000">
                                          <p:val>
                                            <p:strVal val="#ppt_y"/>
                                          </p:val>
                                        </p:tav>
                                      </p:tavLst>
                                    </p:anim>
                                  </p:childTnLst>
                                </p:cTn>
                              </p:par>
                              <p:par>
                                <p:cTn id="33" presetID="7" presetClass="entr" presetSubtype="4" fill="hold" grpId="0" nodeType="withEffect">
                                  <p:stCondLst>
                                    <p:cond delay="0"/>
                                  </p:stCondLst>
                                  <p:childTnLst>
                                    <p:set>
                                      <p:cBhvr>
                                        <p:cTn id="34" dur="1" fill="hold">
                                          <p:stCondLst>
                                            <p:cond delay="0"/>
                                          </p:stCondLst>
                                        </p:cTn>
                                        <p:tgtEl>
                                          <p:spTgt spid="21531"/>
                                        </p:tgtEl>
                                        <p:attrNameLst>
                                          <p:attrName>style.visibility</p:attrName>
                                        </p:attrNameLst>
                                      </p:cBhvr>
                                      <p:to>
                                        <p:strVal val="visible"/>
                                      </p:to>
                                    </p:set>
                                    <p:anim calcmode="lin" valueType="num">
                                      <p:cBhvr additive="base">
                                        <p:cTn id="35" dur="500" fill="hold"/>
                                        <p:tgtEl>
                                          <p:spTgt spid="21531"/>
                                        </p:tgtEl>
                                        <p:attrNameLst>
                                          <p:attrName>ppt_x</p:attrName>
                                        </p:attrNameLst>
                                      </p:cBhvr>
                                      <p:tavLst>
                                        <p:tav tm="0">
                                          <p:val>
                                            <p:strVal val="#ppt_x"/>
                                          </p:val>
                                        </p:tav>
                                        <p:tav tm="100000">
                                          <p:val>
                                            <p:strVal val="#ppt_x"/>
                                          </p:val>
                                        </p:tav>
                                      </p:tavLst>
                                    </p:anim>
                                    <p:anim calcmode="lin" valueType="num">
                                      <p:cBhvr additive="base">
                                        <p:cTn id="36" dur="500" fill="hold"/>
                                        <p:tgtEl>
                                          <p:spTgt spid="21531"/>
                                        </p:tgtEl>
                                        <p:attrNameLst>
                                          <p:attrName>ppt_y</p:attrName>
                                        </p:attrNameLst>
                                      </p:cBhvr>
                                      <p:tavLst>
                                        <p:tav tm="0">
                                          <p:val>
                                            <p:strVal val="1+#ppt_h/2"/>
                                          </p:val>
                                        </p:tav>
                                        <p:tav tm="100000">
                                          <p:val>
                                            <p:strVal val="#ppt_y"/>
                                          </p:val>
                                        </p:tav>
                                      </p:tavLst>
                                    </p:anim>
                                  </p:childTnLst>
                                </p:cTn>
                              </p:par>
                              <p:par>
                                <p:cTn id="37" presetID="7" presetClass="entr" presetSubtype="4" fill="hold" grpId="0" nodeType="withEffect">
                                  <p:stCondLst>
                                    <p:cond delay="0"/>
                                  </p:stCondLst>
                                  <p:childTnLst>
                                    <p:set>
                                      <p:cBhvr>
                                        <p:cTn id="38" dur="1" fill="hold">
                                          <p:stCondLst>
                                            <p:cond delay="0"/>
                                          </p:stCondLst>
                                        </p:cTn>
                                        <p:tgtEl>
                                          <p:spTgt spid="21533"/>
                                        </p:tgtEl>
                                        <p:attrNameLst>
                                          <p:attrName>style.visibility</p:attrName>
                                        </p:attrNameLst>
                                      </p:cBhvr>
                                      <p:to>
                                        <p:strVal val="visible"/>
                                      </p:to>
                                    </p:set>
                                    <p:anim calcmode="lin" valueType="num">
                                      <p:cBhvr additive="base">
                                        <p:cTn id="39" dur="500" fill="hold"/>
                                        <p:tgtEl>
                                          <p:spTgt spid="21533"/>
                                        </p:tgtEl>
                                        <p:attrNameLst>
                                          <p:attrName>ppt_x</p:attrName>
                                        </p:attrNameLst>
                                      </p:cBhvr>
                                      <p:tavLst>
                                        <p:tav tm="0">
                                          <p:val>
                                            <p:strVal val="#ppt_x"/>
                                          </p:val>
                                        </p:tav>
                                        <p:tav tm="100000">
                                          <p:val>
                                            <p:strVal val="#ppt_x"/>
                                          </p:val>
                                        </p:tav>
                                      </p:tavLst>
                                    </p:anim>
                                    <p:anim calcmode="lin" valueType="num">
                                      <p:cBhvr additive="base">
                                        <p:cTn id="40" dur="500" fill="hold"/>
                                        <p:tgtEl>
                                          <p:spTgt spid="21533"/>
                                        </p:tgtEl>
                                        <p:attrNameLst>
                                          <p:attrName>ppt_y</p:attrName>
                                        </p:attrNameLst>
                                      </p:cBhvr>
                                      <p:tavLst>
                                        <p:tav tm="0">
                                          <p:val>
                                            <p:strVal val="1+#ppt_h/2"/>
                                          </p:val>
                                        </p:tav>
                                        <p:tav tm="100000">
                                          <p:val>
                                            <p:strVal val="#ppt_y"/>
                                          </p:val>
                                        </p:tav>
                                      </p:tavLst>
                                    </p:anim>
                                  </p:childTnLst>
                                </p:cTn>
                              </p:par>
                              <p:par>
                                <p:cTn id="41" presetID="7" presetClass="entr" presetSubtype="4" fill="hold" grpId="0" nodeType="withEffect">
                                  <p:stCondLst>
                                    <p:cond delay="0"/>
                                  </p:stCondLst>
                                  <p:childTnLst>
                                    <p:set>
                                      <p:cBhvr>
                                        <p:cTn id="42" dur="1" fill="hold">
                                          <p:stCondLst>
                                            <p:cond delay="0"/>
                                          </p:stCondLst>
                                        </p:cTn>
                                        <p:tgtEl>
                                          <p:spTgt spid="21534"/>
                                        </p:tgtEl>
                                        <p:attrNameLst>
                                          <p:attrName>style.visibility</p:attrName>
                                        </p:attrNameLst>
                                      </p:cBhvr>
                                      <p:to>
                                        <p:strVal val="visible"/>
                                      </p:to>
                                    </p:set>
                                    <p:anim calcmode="lin" valueType="num">
                                      <p:cBhvr additive="base">
                                        <p:cTn id="43" dur="500" fill="hold"/>
                                        <p:tgtEl>
                                          <p:spTgt spid="21534"/>
                                        </p:tgtEl>
                                        <p:attrNameLst>
                                          <p:attrName>ppt_x</p:attrName>
                                        </p:attrNameLst>
                                      </p:cBhvr>
                                      <p:tavLst>
                                        <p:tav tm="0">
                                          <p:val>
                                            <p:strVal val="#ppt_x"/>
                                          </p:val>
                                        </p:tav>
                                        <p:tav tm="100000">
                                          <p:val>
                                            <p:strVal val="#ppt_x"/>
                                          </p:val>
                                        </p:tav>
                                      </p:tavLst>
                                    </p:anim>
                                    <p:anim calcmode="lin" valueType="num">
                                      <p:cBhvr additive="base">
                                        <p:cTn id="44" dur="500" fill="hold"/>
                                        <p:tgtEl>
                                          <p:spTgt spid="21534"/>
                                        </p:tgtEl>
                                        <p:attrNameLst>
                                          <p:attrName>ppt_y</p:attrName>
                                        </p:attrNameLst>
                                      </p:cBhvr>
                                      <p:tavLst>
                                        <p:tav tm="0">
                                          <p:val>
                                            <p:strVal val="1+#ppt_h/2"/>
                                          </p:val>
                                        </p:tav>
                                        <p:tav tm="100000">
                                          <p:val>
                                            <p:strVal val="#ppt_y"/>
                                          </p:val>
                                        </p:tav>
                                      </p:tavLst>
                                    </p:anim>
                                  </p:childTnLst>
                                </p:cTn>
                              </p:par>
                              <p:par>
                                <p:cTn id="45" presetID="7" presetClass="entr" presetSubtype="4" fill="hold" grpId="0" nodeType="withEffect">
                                  <p:stCondLst>
                                    <p:cond delay="0"/>
                                  </p:stCondLst>
                                  <p:childTnLst>
                                    <p:set>
                                      <p:cBhvr>
                                        <p:cTn id="46" dur="1" fill="hold">
                                          <p:stCondLst>
                                            <p:cond delay="0"/>
                                          </p:stCondLst>
                                        </p:cTn>
                                        <p:tgtEl>
                                          <p:spTgt spid="21541"/>
                                        </p:tgtEl>
                                        <p:attrNameLst>
                                          <p:attrName>style.visibility</p:attrName>
                                        </p:attrNameLst>
                                      </p:cBhvr>
                                      <p:to>
                                        <p:strVal val="visible"/>
                                      </p:to>
                                    </p:set>
                                    <p:anim calcmode="lin" valueType="num">
                                      <p:cBhvr additive="base">
                                        <p:cTn id="47" dur="500" fill="hold"/>
                                        <p:tgtEl>
                                          <p:spTgt spid="21541"/>
                                        </p:tgtEl>
                                        <p:attrNameLst>
                                          <p:attrName>ppt_x</p:attrName>
                                        </p:attrNameLst>
                                      </p:cBhvr>
                                      <p:tavLst>
                                        <p:tav tm="0">
                                          <p:val>
                                            <p:strVal val="#ppt_x"/>
                                          </p:val>
                                        </p:tav>
                                        <p:tav tm="100000">
                                          <p:val>
                                            <p:strVal val="#ppt_x"/>
                                          </p:val>
                                        </p:tav>
                                      </p:tavLst>
                                    </p:anim>
                                    <p:anim calcmode="lin" valueType="num">
                                      <p:cBhvr additive="base">
                                        <p:cTn id="48" dur="500" fill="hold"/>
                                        <p:tgtEl>
                                          <p:spTgt spid="21541"/>
                                        </p:tgtEl>
                                        <p:attrNameLst>
                                          <p:attrName>ppt_y</p:attrName>
                                        </p:attrNameLst>
                                      </p:cBhvr>
                                      <p:tavLst>
                                        <p:tav tm="0">
                                          <p:val>
                                            <p:strVal val="1+#ppt_h/2"/>
                                          </p:val>
                                        </p:tav>
                                        <p:tav tm="100000">
                                          <p:val>
                                            <p:strVal val="#ppt_y"/>
                                          </p:val>
                                        </p:tav>
                                      </p:tavLst>
                                    </p:anim>
                                  </p:childTnLst>
                                </p:cTn>
                              </p:par>
                              <p:par>
                                <p:cTn id="49" presetID="7" presetClass="entr" presetSubtype="4" fill="hold" grpId="0" nodeType="withEffect">
                                  <p:stCondLst>
                                    <p:cond delay="0"/>
                                  </p:stCondLst>
                                  <p:childTnLst>
                                    <p:set>
                                      <p:cBhvr>
                                        <p:cTn id="50" dur="1" fill="hold">
                                          <p:stCondLst>
                                            <p:cond delay="0"/>
                                          </p:stCondLst>
                                        </p:cTn>
                                        <p:tgtEl>
                                          <p:spTgt spid="21539"/>
                                        </p:tgtEl>
                                        <p:attrNameLst>
                                          <p:attrName>style.visibility</p:attrName>
                                        </p:attrNameLst>
                                      </p:cBhvr>
                                      <p:to>
                                        <p:strVal val="visible"/>
                                      </p:to>
                                    </p:set>
                                    <p:anim calcmode="lin" valueType="num">
                                      <p:cBhvr additive="base">
                                        <p:cTn id="51" dur="500" fill="hold"/>
                                        <p:tgtEl>
                                          <p:spTgt spid="21539"/>
                                        </p:tgtEl>
                                        <p:attrNameLst>
                                          <p:attrName>ppt_x</p:attrName>
                                        </p:attrNameLst>
                                      </p:cBhvr>
                                      <p:tavLst>
                                        <p:tav tm="0">
                                          <p:val>
                                            <p:strVal val="#ppt_x"/>
                                          </p:val>
                                        </p:tav>
                                        <p:tav tm="100000">
                                          <p:val>
                                            <p:strVal val="#ppt_x"/>
                                          </p:val>
                                        </p:tav>
                                      </p:tavLst>
                                    </p:anim>
                                    <p:anim calcmode="lin" valueType="num">
                                      <p:cBhvr additive="base">
                                        <p:cTn id="52" dur="500" fill="hold"/>
                                        <p:tgtEl>
                                          <p:spTgt spid="21539"/>
                                        </p:tgtEl>
                                        <p:attrNameLst>
                                          <p:attrName>ppt_y</p:attrName>
                                        </p:attrNameLst>
                                      </p:cBhvr>
                                      <p:tavLst>
                                        <p:tav tm="0">
                                          <p:val>
                                            <p:strVal val="1+#ppt_h/2"/>
                                          </p:val>
                                        </p:tav>
                                        <p:tav tm="100000">
                                          <p:val>
                                            <p:strVal val="#ppt_y"/>
                                          </p:val>
                                        </p:tav>
                                      </p:tavLst>
                                    </p:anim>
                                  </p:childTnLst>
                                </p:cTn>
                              </p:par>
                              <p:par>
                                <p:cTn id="53" presetID="7" presetClass="entr" presetSubtype="4" fill="hold" grpId="0" nodeType="withEffect">
                                  <p:stCondLst>
                                    <p:cond delay="0"/>
                                  </p:stCondLst>
                                  <p:childTnLst>
                                    <p:set>
                                      <p:cBhvr>
                                        <p:cTn id="54" dur="1" fill="hold">
                                          <p:stCondLst>
                                            <p:cond delay="0"/>
                                          </p:stCondLst>
                                        </p:cTn>
                                        <p:tgtEl>
                                          <p:spTgt spid="21543"/>
                                        </p:tgtEl>
                                        <p:attrNameLst>
                                          <p:attrName>style.visibility</p:attrName>
                                        </p:attrNameLst>
                                      </p:cBhvr>
                                      <p:to>
                                        <p:strVal val="visible"/>
                                      </p:to>
                                    </p:set>
                                    <p:anim calcmode="lin" valueType="num">
                                      <p:cBhvr additive="base">
                                        <p:cTn id="55" dur="500" fill="hold"/>
                                        <p:tgtEl>
                                          <p:spTgt spid="21543"/>
                                        </p:tgtEl>
                                        <p:attrNameLst>
                                          <p:attrName>ppt_x</p:attrName>
                                        </p:attrNameLst>
                                      </p:cBhvr>
                                      <p:tavLst>
                                        <p:tav tm="0">
                                          <p:val>
                                            <p:strVal val="#ppt_x"/>
                                          </p:val>
                                        </p:tav>
                                        <p:tav tm="100000">
                                          <p:val>
                                            <p:strVal val="#ppt_x"/>
                                          </p:val>
                                        </p:tav>
                                      </p:tavLst>
                                    </p:anim>
                                    <p:anim calcmode="lin" valueType="num">
                                      <p:cBhvr additive="base">
                                        <p:cTn id="56" dur="500" fill="hold"/>
                                        <p:tgtEl>
                                          <p:spTgt spid="21543"/>
                                        </p:tgtEl>
                                        <p:attrNameLst>
                                          <p:attrName>ppt_y</p:attrName>
                                        </p:attrNameLst>
                                      </p:cBhvr>
                                      <p:tavLst>
                                        <p:tav tm="0">
                                          <p:val>
                                            <p:strVal val="1+#ppt_h/2"/>
                                          </p:val>
                                        </p:tav>
                                        <p:tav tm="100000">
                                          <p:val>
                                            <p:strVal val="#ppt_y"/>
                                          </p:val>
                                        </p:tav>
                                      </p:tavLst>
                                    </p:anim>
                                  </p:childTnLst>
                                </p:cTn>
                              </p:par>
                              <p:par>
                                <p:cTn id="57" presetID="7" presetClass="entr" presetSubtype="4" fill="hold" grpId="0" nodeType="withEffect">
                                  <p:stCondLst>
                                    <p:cond delay="0"/>
                                  </p:stCondLst>
                                  <p:childTnLst>
                                    <p:set>
                                      <p:cBhvr>
                                        <p:cTn id="58" dur="1" fill="hold">
                                          <p:stCondLst>
                                            <p:cond delay="0"/>
                                          </p:stCondLst>
                                        </p:cTn>
                                        <p:tgtEl>
                                          <p:spTgt spid="21537"/>
                                        </p:tgtEl>
                                        <p:attrNameLst>
                                          <p:attrName>style.visibility</p:attrName>
                                        </p:attrNameLst>
                                      </p:cBhvr>
                                      <p:to>
                                        <p:strVal val="visible"/>
                                      </p:to>
                                    </p:set>
                                    <p:anim calcmode="lin" valueType="num">
                                      <p:cBhvr additive="base">
                                        <p:cTn id="59" dur="500" fill="hold"/>
                                        <p:tgtEl>
                                          <p:spTgt spid="21537"/>
                                        </p:tgtEl>
                                        <p:attrNameLst>
                                          <p:attrName>ppt_x</p:attrName>
                                        </p:attrNameLst>
                                      </p:cBhvr>
                                      <p:tavLst>
                                        <p:tav tm="0">
                                          <p:val>
                                            <p:strVal val="#ppt_x"/>
                                          </p:val>
                                        </p:tav>
                                        <p:tav tm="100000">
                                          <p:val>
                                            <p:strVal val="#ppt_x"/>
                                          </p:val>
                                        </p:tav>
                                      </p:tavLst>
                                    </p:anim>
                                    <p:anim calcmode="lin" valueType="num">
                                      <p:cBhvr additive="base">
                                        <p:cTn id="60" dur="500" fill="hold"/>
                                        <p:tgtEl>
                                          <p:spTgt spid="21537"/>
                                        </p:tgtEl>
                                        <p:attrNameLst>
                                          <p:attrName>ppt_y</p:attrName>
                                        </p:attrNameLst>
                                      </p:cBhvr>
                                      <p:tavLst>
                                        <p:tav tm="0">
                                          <p:val>
                                            <p:strVal val="1+#ppt_h/2"/>
                                          </p:val>
                                        </p:tav>
                                        <p:tav tm="100000">
                                          <p:val>
                                            <p:strVal val="#ppt_y"/>
                                          </p:val>
                                        </p:tav>
                                      </p:tavLst>
                                    </p:anim>
                                  </p:childTnLst>
                                </p:cTn>
                              </p:par>
                              <p:par>
                                <p:cTn id="61" presetID="7" presetClass="entr" presetSubtype="4" fill="hold" grpId="0" nodeType="withEffect">
                                  <p:stCondLst>
                                    <p:cond delay="0"/>
                                  </p:stCondLst>
                                  <p:childTnLst>
                                    <p:set>
                                      <p:cBhvr>
                                        <p:cTn id="62" dur="1" fill="hold">
                                          <p:stCondLst>
                                            <p:cond delay="0"/>
                                          </p:stCondLst>
                                        </p:cTn>
                                        <p:tgtEl>
                                          <p:spTgt spid="21542"/>
                                        </p:tgtEl>
                                        <p:attrNameLst>
                                          <p:attrName>style.visibility</p:attrName>
                                        </p:attrNameLst>
                                      </p:cBhvr>
                                      <p:to>
                                        <p:strVal val="visible"/>
                                      </p:to>
                                    </p:set>
                                    <p:anim calcmode="lin" valueType="num">
                                      <p:cBhvr additive="base">
                                        <p:cTn id="63" dur="500" fill="hold"/>
                                        <p:tgtEl>
                                          <p:spTgt spid="21542"/>
                                        </p:tgtEl>
                                        <p:attrNameLst>
                                          <p:attrName>ppt_x</p:attrName>
                                        </p:attrNameLst>
                                      </p:cBhvr>
                                      <p:tavLst>
                                        <p:tav tm="0">
                                          <p:val>
                                            <p:strVal val="#ppt_x"/>
                                          </p:val>
                                        </p:tav>
                                        <p:tav tm="100000">
                                          <p:val>
                                            <p:strVal val="#ppt_x"/>
                                          </p:val>
                                        </p:tav>
                                      </p:tavLst>
                                    </p:anim>
                                    <p:anim calcmode="lin" valueType="num">
                                      <p:cBhvr additive="base">
                                        <p:cTn id="64" dur="500" fill="hold"/>
                                        <p:tgtEl>
                                          <p:spTgt spid="21542"/>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21522"/>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21519"/>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520"/>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21515"/>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21516"/>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21517"/>
                                        </p:tgtEl>
                                        <p:attrNameLst>
                                          <p:attrName>style.visibility</p:attrName>
                                        </p:attrNameLst>
                                      </p:cBhvr>
                                      <p:to>
                                        <p:strVal val="visible"/>
                                      </p:to>
                                    </p:se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21518"/>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0"/>
                                          </p:stCondLst>
                                        </p:cTn>
                                        <p:tgtEl>
                                          <p:spTgt spid="21523"/>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0"/>
                                  </p:stCondLst>
                                  <p:childTnLst>
                                    <p:set>
                                      <p:cBhvr>
                                        <p:cTn id="91" dur="1" fill="hold">
                                          <p:stCondLst>
                                            <p:cond delay="0"/>
                                          </p:stCondLst>
                                        </p:cTn>
                                        <p:tgtEl>
                                          <p:spTgt spid="21524"/>
                                        </p:tgtEl>
                                        <p:attrNameLst>
                                          <p:attrName>style.visibility</p:attrName>
                                        </p:attrNameLst>
                                      </p:cBhvr>
                                      <p:to>
                                        <p:strVal val="visible"/>
                                      </p:to>
                                    </p:se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21525"/>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21526"/>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21527"/>
                                        </p:tgtEl>
                                        <p:attrNameLst>
                                          <p:attrName>style.visibility</p:attrName>
                                        </p:attrNameLst>
                                      </p:cBhvr>
                                      <p:to>
                                        <p:strVal val="visible"/>
                                      </p:to>
                                    </p:se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21528"/>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21529"/>
                                        </p:tgtEl>
                                        <p:attrNameLst>
                                          <p:attrName>style.visibility</p:attrName>
                                        </p:attrNameLst>
                                      </p:cBhvr>
                                      <p:to>
                                        <p:strVal val="visible"/>
                                      </p:to>
                                    </p:set>
                                  </p:childTnLst>
                                </p:cTn>
                              </p:par>
                            </p:childTnLst>
                          </p:cTn>
                        </p:par>
                        <p:par>
                          <p:cTn id="107" fill="hold">
                            <p:stCondLst>
                              <p:cond delay="500"/>
                            </p:stCondLst>
                            <p:childTnLst>
                              <p:par>
                                <p:cTn id="108" presetID="1" presetClass="entr" presetSubtype="0" fill="hold" grpId="0" nodeType="afterEffect">
                                  <p:stCondLst>
                                    <p:cond delay="0"/>
                                  </p:stCondLst>
                                  <p:childTnLst>
                                    <p:set>
                                      <p:cBhvr>
                                        <p:cTn id="109" dur="1" fill="hold">
                                          <p:stCondLst>
                                            <p:cond delay="0"/>
                                          </p:stCondLst>
                                        </p:cTn>
                                        <p:tgtEl>
                                          <p:spTgt spid="21521"/>
                                        </p:tgtEl>
                                        <p:attrNameLst>
                                          <p:attrName>style.visibility</p:attrName>
                                        </p:attrNameLst>
                                      </p:cBhvr>
                                      <p:to>
                                        <p:strVal val="visible"/>
                                      </p:to>
                                    </p:set>
                                  </p:childTnLst>
                                </p:cTn>
                              </p:par>
                            </p:childTnLst>
                          </p:cTn>
                        </p:par>
                        <p:par>
                          <p:cTn id="110" fill="hold">
                            <p:stCondLst>
                              <p:cond delay="500"/>
                            </p:stCondLst>
                            <p:childTnLst>
                              <p:par>
                                <p:cTn id="111" presetID="1" presetClass="entr" presetSubtype="0" fill="hold" grpId="0" nodeType="afterEffect">
                                  <p:stCondLst>
                                    <p:cond delay="0"/>
                                  </p:stCondLst>
                                  <p:childTnLst>
                                    <p:set>
                                      <p:cBhvr>
                                        <p:cTn id="112" dur="1" fill="hold">
                                          <p:stCondLst>
                                            <p:cond delay="0"/>
                                          </p:stCondLst>
                                        </p:cTn>
                                        <p:tgtEl>
                                          <p:spTgt spid="21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21515" grpId="0"/>
      <p:bldP spid="21516" grpId="0"/>
      <p:bldP spid="21517" grpId="0"/>
      <p:bldP spid="21518" grpId="0"/>
      <p:bldP spid="21519" grpId="0"/>
      <p:bldP spid="21520" grpId="0"/>
      <p:bldP spid="21521" grpId="0"/>
      <p:bldP spid="21522" grpId="0"/>
      <p:bldP spid="21523" grpId="0"/>
      <p:bldP spid="21524" grpId="0"/>
      <p:bldP spid="21525" grpId="0"/>
      <p:bldP spid="21526" grpId="0"/>
      <p:bldP spid="21527" grpId="0"/>
      <p:bldP spid="21528" grpId="0"/>
      <p:bldP spid="21529" grpId="0"/>
      <p:bldP spid="21530" grpId="0" animBg="1"/>
      <p:bldP spid="21531" grpId="0" animBg="1"/>
      <p:bldP spid="21532" grpId="0" animBg="1"/>
      <p:bldP spid="21533" grpId="0" animBg="1"/>
      <p:bldP spid="21534" grpId="0" animBg="1"/>
      <p:bldP spid="21535" grpId="0" animBg="1"/>
      <p:bldP spid="21536" grpId="0" animBg="1"/>
      <p:bldP spid="21537" grpId="0" animBg="1"/>
      <p:bldP spid="21538" grpId="0" animBg="1"/>
      <p:bldP spid="21539" grpId="0" animBg="1"/>
      <p:bldP spid="21540" grpId="0" animBg="1"/>
      <p:bldP spid="21541" grpId="0" animBg="1"/>
      <p:bldP spid="21542" grpId="0" animBg="1"/>
      <p:bldP spid="21543" grpId="0" animBg="1"/>
      <p:bldP spid="215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4 Imagen" descr="1.tiff"/>
          <p:cNvPicPr>
            <a:picLocks noChangeAspect="1"/>
          </p:cNvPicPr>
          <p:nvPr/>
        </p:nvPicPr>
        <p:blipFill>
          <a:blip r:embed="rId3" cstate="print"/>
          <a:srcRect/>
          <a:stretch>
            <a:fillRect/>
          </a:stretch>
        </p:blipFill>
        <p:spPr bwMode="auto">
          <a:xfrm>
            <a:off x="152400" y="1108075"/>
            <a:ext cx="8305800" cy="5341938"/>
          </a:xfrm>
          <a:prstGeom prst="rect">
            <a:avLst/>
          </a:prstGeom>
          <a:noFill/>
          <a:ln w="9525">
            <a:noFill/>
            <a:miter lim="800000"/>
            <a:headEnd/>
            <a:tailEnd/>
          </a:ln>
        </p:spPr>
      </p:pic>
      <p:grpSp>
        <p:nvGrpSpPr>
          <p:cNvPr id="45059" name="Group 41"/>
          <p:cNvGrpSpPr>
            <a:grpSpLocks/>
          </p:cNvGrpSpPr>
          <p:nvPr/>
        </p:nvGrpSpPr>
        <p:grpSpPr bwMode="auto">
          <a:xfrm>
            <a:off x="1341438" y="1682750"/>
            <a:ext cx="6529387" cy="3724275"/>
            <a:chOff x="816" y="1056"/>
            <a:chExt cx="4113" cy="2346"/>
          </a:xfrm>
        </p:grpSpPr>
        <p:sp>
          <p:nvSpPr>
            <p:cNvPr id="45075" name="12 Rectángulo"/>
            <p:cNvSpPr>
              <a:spLocks noChangeArrowheads="1"/>
            </p:cNvSpPr>
            <p:nvPr/>
          </p:nvSpPr>
          <p:spPr bwMode="auto">
            <a:xfrm>
              <a:off x="3984" y="2139"/>
              <a:ext cx="945" cy="225"/>
            </a:xfrm>
            <a:prstGeom prst="rect">
              <a:avLst/>
            </a:prstGeom>
            <a:solidFill>
              <a:schemeClr val="tx1"/>
            </a:solidFill>
            <a:ln w="19050" algn="ctr">
              <a:noFill/>
              <a:round/>
              <a:headEnd/>
              <a:tailEnd/>
            </a:ln>
          </p:spPr>
          <p:txBody>
            <a:bodyPr wrap="none" anchor="ctr"/>
            <a:lstStyle/>
            <a:p>
              <a:pPr algn="ctr"/>
              <a:endParaRPr lang="es-ES_tradnl" sz="800" u="sng">
                <a:solidFill>
                  <a:schemeClr val="bg1"/>
                </a:solidFill>
                <a:cs typeface="Arial" pitchFamily="34" charset="0"/>
              </a:endParaRPr>
            </a:p>
          </p:txBody>
        </p:sp>
        <p:sp>
          <p:nvSpPr>
            <p:cNvPr id="45076" name="5 Rectángulo"/>
            <p:cNvSpPr>
              <a:spLocks noChangeArrowheads="1"/>
            </p:cNvSpPr>
            <p:nvPr/>
          </p:nvSpPr>
          <p:spPr bwMode="auto">
            <a:xfrm>
              <a:off x="3984" y="1707"/>
              <a:ext cx="720" cy="225"/>
            </a:xfrm>
            <a:prstGeom prst="rect">
              <a:avLst/>
            </a:prstGeom>
            <a:solidFill>
              <a:schemeClr val="tx1"/>
            </a:solidFill>
            <a:ln w="19050" algn="ctr">
              <a:noFill/>
              <a:round/>
              <a:headEnd/>
              <a:tailEnd/>
            </a:ln>
          </p:spPr>
          <p:txBody>
            <a:bodyPr wrap="none" anchor="ctr"/>
            <a:lstStyle/>
            <a:p>
              <a:pPr algn="ctr"/>
              <a:endParaRPr lang="es-ES_tradnl" sz="800" u="sng">
                <a:solidFill>
                  <a:schemeClr val="bg1"/>
                </a:solidFill>
                <a:latin typeface="Arial Unicode MS" pitchFamily="34" charset="-128"/>
              </a:endParaRPr>
            </a:p>
          </p:txBody>
        </p:sp>
        <p:sp>
          <p:nvSpPr>
            <p:cNvPr id="45077" name="12 Rectángulo"/>
            <p:cNvSpPr>
              <a:spLocks noChangeArrowheads="1"/>
            </p:cNvSpPr>
            <p:nvPr/>
          </p:nvSpPr>
          <p:spPr bwMode="auto">
            <a:xfrm>
              <a:off x="3552" y="1371"/>
              <a:ext cx="675" cy="225"/>
            </a:xfrm>
            <a:prstGeom prst="rect">
              <a:avLst/>
            </a:prstGeom>
            <a:solidFill>
              <a:schemeClr val="tx1"/>
            </a:solidFill>
            <a:ln w="19050" algn="ctr">
              <a:noFill/>
              <a:round/>
              <a:headEnd/>
              <a:tailEnd/>
            </a:ln>
          </p:spPr>
          <p:txBody>
            <a:bodyPr wrap="none" anchor="ctr"/>
            <a:lstStyle/>
            <a:p>
              <a:pPr algn="ctr"/>
              <a:endParaRPr lang="es-ES_tradnl" sz="800" u="sng">
                <a:solidFill>
                  <a:schemeClr val="bg1"/>
                </a:solidFill>
                <a:latin typeface="Arial Unicode MS" pitchFamily="34" charset="-128"/>
              </a:endParaRPr>
            </a:p>
          </p:txBody>
        </p:sp>
        <p:sp>
          <p:nvSpPr>
            <p:cNvPr id="45078" name="12 Rectángulo"/>
            <p:cNvSpPr>
              <a:spLocks noChangeArrowheads="1"/>
            </p:cNvSpPr>
            <p:nvPr/>
          </p:nvSpPr>
          <p:spPr bwMode="auto">
            <a:xfrm>
              <a:off x="1584" y="1056"/>
              <a:ext cx="855" cy="225"/>
            </a:xfrm>
            <a:prstGeom prst="rect">
              <a:avLst/>
            </a:prstGeom>
            <a:solidFill>
              <a:schemeClr val="tx1"/>
            </a:solidFill>
            <a:ln w="19050" algn="ctr">
              <a:noFill/>
              <a:round/>
              <a:headEnd/>
              <a:tailEnd/>
            </a:ln>
          </p:spPr>
          <p:txBody>
            <a:bodyPr wrap="none" anchor="ctr"/>
            <a:lstStyle/>
            <a:p>
              <a:pPr algn="ctr"/>
              <a:endParaRPr lang="es-ES_tradnl" sz="800" u="sng"/>
            </a:p>
          </p:txBody>
        </p:sp>
        <p:sp>
          <p:nvSpPr>
            <p:cNvPr id="45079" name="14 Rectángulo"/>
            <p:cNvSpPr>
              <a:spLocks noChangeArrowheads="1"/>
            </p:cNvSpPr>
            <p:nvPr/>
          </p:nvSpPr>
          <p:spPr bwMode="auto">
            <a:xfrm>
              <a:off x="1344" y="1467"/>
              <a:ext cx="399" cy="225"/>
            </a:xfrm>
            <a:prstGeom prst="rect">
              <a:avLst/>
            </a:prstGeom>
            <a:solidFill>
              <a:schemeClr val="tx1"/>
            </a:solidFill>
            <a:ln w="19050" algn="ctr">
              <a:noFill/>
              <a:round/>
              <a:headEnd/>
              <a:tailEnd/>
            </a:ln>
          </p:spPr>
          <p:txBody>
            <a:bodyPr wrap="none" anchor="ctr"/>
            <a:lstStyle/>
            <a:p>
              <a:pPr algn="ctr"/>
              <a:endParaRPr lang="es-ES_tradnl" sz="900" u="sng">
                <a:solidFill>
                  <a:schemeClr val="bg1"/>
                </a:solidFill>
              </a:endParaRPr>
            </a:p>
          </p:txBody>
        </p:sp>
        <p:sp>
          <p:nvSpPr>
            <p:cNvPr id="45080" name="15 Rectángulo"/>
            <p:cNvSpPr>
              <a:spLocks noChangeArrowheads="1"/>
            </p:cNvSpPr>
            <p:nvPr/>
          </p:nvSpPr>
          <p:spPr bwMode="auto">
            <a:xfrm>
              <a:off x="1968" y="2811"/>
              <a:ext cx="360" cy="225"/>
            </a:xfrm>
            <a:prstGeom prst="rect">
              <a:avLst/>
            </a:prstGeom>
            <a:solidFill>
              <a:schemeClr val="tx1"/>
            </a:solidFill>
            <a:ln w="19050" algn="ctr">
              <a:noFill/>
              <a:round/>
              <a:headEnd/>
              <a:tailEnd/>
            </a:ln>
          </p:spPr>
          <p:txBody>
            <a:bodyPr wrap="none" anchor="ctr"/>
            <a:lstStyle/>
            <a:p>
              <a:pPr algn="ctr"/>
              <a:endParaRPr lang="es-ES_tradnl" sz="900" u="sng">
                <a:solidFill>
                  <a:schemeClr val="bg1"/>
                </a:solidFill>
                <a:latin typeface="Arial Unicode MS" pitchFamily="34" charset="-128"/>
              </a:endParaRPr>
            </a:p>
          </p:txBody>
        </p:sp>
        <p:sp>
          <p:nvSpPr>
            <p:cNvPr id="45081" name="16 Rectángulo"/>
            <p:cNvSpPr>
              <a:spLocks noChangeArrowheads="1"/>
            </p:cNvSpPr>
            <p:nvPr/>
          </p:nvSpPr>
          <p:spPr bwMode="auto">
            <a:xfrm>
              <a:off x="1296" y="2187"/>
              <a:ext cx="405" cy="225"/>
            </a:xfrm>
            <a:prstGeom prst="rect">
              <a:avLst/>
            </a:prstGeom>
            <a:solidFill>
              <a:schemeClr val="tx1"/>
            </a:solidFill>
            <a:ln w="19050" algn="ctr">
              <a:noFill/>
              <a:round/>
              <a:headEnd/>
              <a:tailEnd/>
            </a:ln>
          </p:spPr>
          <p:txBody>
            <a:bodyPr wrap="none" anchor="ctr"/>
            <a:lstStyle/>
            <a:p>
              <a:pPr algn="ctr"/>
              <a:endParaRPr lang="es-ES_tradnl" sz="900" u="sng">
                <a:solidFill>
                  <a:schemeClr val="bg1"/>
                </a:solidFill>
                <a:latin typeface="Arial Unicode MS" pitchFamily="34" charset="-128"/>
              </a:endParaRPr>
            </a:p>
          </p:txBody>
        </p:sp>
        <p:sp>
          <p:nvSpPr>
            <p:cNvPr id="45082" name="12 Rectángulo"/>
            <p:cNvSpPr>
              <a:spLocks noChangeArrowheads="1"/>
            </p:cNvSpPr>
            <p:nvPr/>
          </p:nvSpPr>
          <p:spPr bwMode="auto">
            <a:xfrm>
              <a:off x="816" y="3099"/>
              <a:ext cx="720" cy="225"/>
            </a:xfrm>
            <a:prstGeom prst="rect">
              <a:avLst/>
            </a:prstGeom>
            <a:solidFill>
              <a:schemeClr val="tx1"/>
            </a:solidFill>
            <a:ln w="19050" algn="ctr">
              <a:noFill/>
              <a:round/>
              <a:headEnd/>
              <a:tailEnd/>
            </a:ln>
          </p:spPr>
          <p:txBody>
            <a:bodyPr wrap="none" anchor="ctr"/>
            <a:lstStyle/>
            <a:p>
              <a:pPr algn="ctr"/>
              <a:endParaRPr lang="es-ES_tradnl" sz="800" u="sng">
                <a:solidFill>
                  <a:schemeClr val="bg1"/>
                </a:solidFill>
              </a:endParaRPr>
            </a:p>
          </p:txBody>
        </p:sp>
        <p:sp>
          <p:nvSpPr>
            <p:cNvPr id="45083" name="18 Rectángulo"/>
            <p:cNvSpPr>
              <a:spLocks noChangeArrowheads="1"/>
            </p:cNvSpPr>
            <p:nvPr/>
          </p:nvSpPr>
          <p:spPr bwMode="auto">
            <a:xfrm>
              <a:off x="2736" y="1146"/>
              <a:ext cx="360" cy="225"/>
            </a:xfrm>
            <a:prstGeom prst="rect">
              <a:avLst/>
            </a:prstGeom>
            <a:solidFill>
              <a:schemeClr val="tx1"/>
            </a:solidFill>
            <a:ln w="19050" algn="ctr">
              <a:noFill/>
              <a:round/>
              <a:headEnd/>
              <a:tailEnd/>
            </a:ln>
          </p:spPr>
          <p:txBody>
            <a:bodyPr wrap="none" anchor="ctr"/>
            <a:lstStyle/>
            <a:p>
              <a:pPr algn="ctr"/>
              <a:endParaRPr lang="es-ES_tradnl" sz="900" b="1" u="sng"/>
            </a:p>
          </p:txBody>
        </p:sp>
        <p:sp>
          <p:nvSpPr>
            <p:cNvPr id="45084" name="12 Rectángulo"/>
            <p:cNvSpPr>
              <a:spLocks noChangeArrowheads="1"/>
            </p:cNvSpPr>
            <p:nvPr/>
          </p:nvSpPr>
          <p:spPr bwMode="auto">
            <a:xfrm>
              <a:off x="2400" y="2235"/>
              <a:ext cx="1260" cy="240"/>
            </a:xfrm>
            <a:prstGeom prst="rect">
              <a:avLst/>
            </a:prstGeom>
            <a:solidFill>
              <a:schemeClr val="tx1"/>
            </a:solidFill>
            <a:ln w="19050" algn="ctr">
              <a:noFill/>
              <a:round/>
              <a:headEnd/>
              <a:tailEnd/>
            </a:ln>
          </p:spPr>
          <p:txBody>
            <a:bodyPr wrap="none" anchor="ctr"/>
            <a:lstStyle/>
            <a:p>
              <a:pPr algn="ctr"/>
              <a:endParaRPr lang="es-ES_tradnl" sz="800" u="sng">
                <a:solidFill>
                  <a:schemeClr val="bg1"/>
                </a:solidFill>
                <a:latin typeface="Arial Unicode MS" pitchFamily="34" charset="-128"/>
              </a:endParaRPr>
            </a:p>
          </p:txBody>
        </p:sp>
        <p:sp>
          <p:nvSpPr>
            <p:cNvPr id="45085" name="5 Rectángulo"/>
            <p:cNvSpPr>
              <a:spLocks noChangeArrowheads="1"/>
            </p:cNvSpPr>
            <p:nvPr/>
          </p:nvSpPr>
          <p:spPr bwMode="auto">
            <a:xfrm>
              <a:off x="1755" y="3177"/>
              <a:ext cx="945" cy="225"/>
            </a:xfrm>
            <a:prstGeom prst="rect">
              <a:avLst/>
            </a:prstGeom>
            <a:solidFill>
              <a:schemeClr val="tx1"/>
            </a:solidFill>
            <a:ln w="19050" algn="ctr">
              <a:noFill/>
              <a:round/>
              <a:headEnd/>
              <a:tailEnd/>
            </a:ln>
          </p:spPr>
          <p:txBody>
            <a:bodyPr wrap="none" anchor="ctr"/>
            <a:lstStyle/>
            <a:p>
              <a:pPr algn="ctr"/>
              <a:endParaRPr lang="es-ES_tradnl" sz="700" u="sng">
                <a:solidFill>
                  <a:schemeClr val="bg1"/>
                </a:solidFill>
                <a:latin typeface="Arial Unicode MS" pitchFamily="34" charset="-128"/>
              </a:endParaRPr>
            </a:p>
          </p:txBody>
        </p:sp>
      </p:grpSp>
      <p:grpSp>
        <p:nvGrpSpPr>
          <p:cNvPr id="45060" name="11 Grupo"/>
          <p:cNvGrpSpPr>
            <a:grpSpLocks/>
          </p:cNvGrpSpPr>
          <p:nvPr/>
        </p:nvGrpSpPr>
        <p:grpSpPr bwMode="auto">
          <a:xfrm>
            <a:off x="2928938" y="3714750"/>
            <a:ext cx="142875" cy="1285875"/>
            <a:chOff x="2928926" y="3714752"/>
            <a:chExt cx="142877" cy="1285884"/>
          </a:xfrm>
        </p:grpSpPr>
        <p:cxnSp>
          <p:nvCxnSpPr>
            <p:cNvPr id="45073" name="7 Conector recto"/>
            <p:cNvCxnSpPr>
              <a:cxnSpLocks noChangeShapeType="1"/>
              <a:endCxn id="45074" idx="4"/>
            </p:cNvCxnSpPr>
            <p:nvPr/>
          </p:nvCxnSpPr>
          <p:spPr bwMode="auto">
            <a:xfrm rot="16200000" flipV="1">
              <a:off x="2409394" y="4338227"/>
              <a:ext cx="1217661" cy="107157"/>
            </a:xfrm>
            <a:prstGeom prst="line">
              <a:avLst/>
            </a:prstGeom>
            <a:noFill/>
            <a:ln w="19050" algn="ctr">
              <a:solidFill>
                <a:srgbClr val="008FC1"/>
              </a:solidFill>
              <a:round/>
              <a:headEnd/>
              <a:tailEnd/>
            </a:ln>
          </p:spPr>
        </p:cxnSp>
        <p:sp>
          <p:nvSpPr>
            <p:cNvPr id="45074" name="8 Elipse"/>
            <p:cNvSpPr>
              <a:spLocks noChangeArrowheads="1"/>
            </p:cNvSpPr>
            <p:nvPr/>
          </p:nvSpPr>
          <p:spPr bwMode="auto">
            <a:xfrm>
              <a:off x="2928926" y="3714752"/>
              <a:ext cx="71438" cy="68223"/>
            </a:xfrm>
            <a:prstGeom prst="ellipse">
              <a:avLst/>
            </a:prstGeom>
            <a:solidFill>
              <a:srgbClr val="008FC1"/>
            </a:solidFill>
            <a:ln w="38100" algn="ctr">
              <a:noFill/>
              <a:prstDash val="sysDot"/>
              <a:round/>
              <a:headEnd/>
              <a:tailEnd/>
            </a:ln>
          </p:spPr>
          <p:txBody>
            <a:bodyPr wrap="none" anchor="ctr"/>
            <a:lstStyle/>
            <a:p>
              <a:endParaRPr lang="es-ES_tradnl"/>
            </a:p>
          </p:txBody>
        </p:sp>
      </p:grpSp>
      <p:sp>
        <p:nvSpPr>
          <p:cNvPr id="45061" name="12 Rectángulo"/>
          <p:cNvSpPr>
            <a:spLocks noChangeArrowheads="1"/>
          </p:cNvSpPr>
          <p:nvPr/>
        </p:nvSpPr>
        <p:spPr bwMode="auto">
          <a:xfrm>
            <a:off x="6324600" y="3352800"/>
            <a:ext cx="1500188" cy="357188"/>
          </a:xfrm>
          <a:prstGeom prst="rect">
            <a:avLst/>
          </a:prstGeom>
          <a:solidFill>
            <a:srgbClr val="078BA6"/>
          </a:solidFill>
          <a:ln w="19050" algn="ctr">
            <a:noFill/>
            <a:round/>
            <a:headEnd/>
            <a:tailEnd/>
          </a:ln>
        </p:spPr>
        <p:txBody>
          <a:bodyPr wrap="none" anchor="ctr"/>
          <a:lstStyle/>
          <a:p>
            <a:pPr algn="ctr"/>
            <a:r>
              <a:rPr lang="es-ES" sz="800" i="1">
                <a:solidFill>
                  <a:schemeClr val="bg1"/>
                </a:solidFill>
                <a:latin typeface="Arial Unicode MS" pitchFamily="34" charset="-128"/>
                <a:cs typeface="Arial" pitchFamily="34" charset="0"/>
              </a:rPr>
              <a:t>B_TEC, UPC UNIVERSITY</a:t>
            </a:r>
            <a:endParaRPr lang="es-ES" sz="800" i="1">
              <a:solidFill>
                <a:schemeClr val="bg1"/>
              </a:solidFill>
              <a:cs typeface="Arial" pitchFamily="34" charset="0"/>
            </a:endParaRPr>
          </a:p>
        </p:txBody>
      </p:sp>
      <p:sp>
        <p:nvSpPr>
          <p:cNvPr id="45062" name="5 Rectángulo"/>
          <p:cNvSpPr>
            <a:spLocks noChangeArrowheads="1"/>
          </p:cNvSpPr>
          <p:nvPr/>
        </p:nvSpPr>
        <p:spPr bwMode="auto">
          <a:xfrm>
            <a:off x="6324600" y="2667000"/>
            <a:ext cx="1143000" cy="357188"/>
          </a:xfrm>
          <a:prstGeom prst="rect">
            <a:avLst/>
          </a:prstGeom>
          <a:solidFill>
            <a:srgbClr val="078BA6"/>
          </a:solidFill>
          <a:ln w="19050" algn="ctr">
            <a:noFill/>
            <a:round/>
            <a:headEnd/>
            <a:tailEnd/>
          </a:ln>
        </p:spPr>
        <p:txBody>
          <a:bodyPr wrap="none" anchor="ctr"/>
          <a:lstStyle/>
          <a:p>
            <a:pPr algn="ctr"/>
            <a:r>
              <a:rPr lang="es-ES" sz="800" i="1">
                <a:solidFill>
                  <a:schemeClr val="bg1"/>
                </a:solidFill>
                <a:latin typeface="Arial Unicode MS" pitchFamily="34" charset="-128"/>
              </a:rPr>
              <a:t>HEALTH BUILDING</a:t>
            </a:r>
          </a:p>
        </p:txBody>
      </p:sp>
      <p:sp>
        <p:nvSpPr>
          <p:cNvPr id="45063" name="12 Rectángulo"/>
          <p:cNvSpPr>
            <a:spLocks noChangeArrowheads="1"/>
          </p:cNvSpPr>
          <p:nvPr/>
        </p:nvSpPr>
        <p:spPr bwMode="auto">
          <a:xfrm>
            <a:off x="5638800" y="2133600"/>
            <a:ext cx="1071563" cy="357188"/>
          </a:xfrm>
          <a:prstGeom prst="rect">
            <a:avLst/>
          </a:prstGeom>
          <a:solidFill>
            <a:srgbClr val="078BA6"/>
          </a:solidFill>
          <a:ln w="19050" algn="ctr">
            <a:noFill/>
            <a:round/>
            <a:headEnd/>
            <a:tailEnd/>
          </a:ln>
        </p:spPr>
        <p:txBody>
          <a:bodyPr wrap="none" anchor="ctr"/>
          <a:lstStyle/>
          <a:p>
            <a:pPr algn="ctr"/>
            <a:r>
              <a:rPr lang="es-ES" sz="800">
                <a:solidFill>
                  <a:schemeClr val="bg1"/>
                </a:solidFill>
                <a:latin typeface="Arial Unicode MS" pitchFamily="34" charset="-128"/>
              </a:rPr>
              <a:t>SAE INSTITUTE</a:t>
            </a:r>
          </a:p>
        </p:txBody>
      </p:sp>
      <p:sp>
        <p:nvSpPr>
          <p:cNvPr id="45064" name="12 Rectángulo"/>
          <p:cNvSpPr>
            <a:spLocks noChangeArrowheads="1"/>
          </p:cNvSpPr>
          <p:nvPr/>
        </p:nvSpPr>
        <p:spPr bwMode="auto">
          <a:xfrm>
            <a:off x="2514600" y="1633538"/>
            <a:ext cx="1357313" cy="357187"/>
          </a:xfrm>
          <a:prstGeom prst="rect">
            <a:avLst/>
          </a:prstGeom>
          <a:solidFill>
            <a:srgbClr val="078BA6"/>
          </a:solidFill>
          <a:ln w="19050" algn="ctr">
            <a:noFill/>
            <a:round/>
            <a:headEnd/>
            <a:tailEnd/>
          </a:ln>
        </p:spPr>
        <p:txBody>
          <a:bodyPr wrap="none" anchor="ctr"/>
          <a:lstStyle/>
          <a:p>
            <a:pPr algn="ctr"/>
            <a:r>
              <a:rPr lang="es-ES" sz="800">
                <a:solidFill>
                  <a:schemeClr val="bg1"/>
                </a:solidFill>
                <a:latin typeface="Arial Unicode MS" pitchFamily="34" charset="-128"/>
              </a:rPr>
              <a:t>UPF COMUNICATION</a:t>
            </a:r>
            <a:endParaRPr lang="es-ES" sz="800"/>
          </a:p>
        </p:txBody>
      </p:sp>
      <p:sp>
        <p:nvSpPr>
          <p:cNvPr id="45065" name="14 Rectángulo"/>
          <p:cNvSpPr>
            <a:spLocks noChangeArrowheads="1"/>
          </p:cNvSpPr>
          <p:nvPr/>
        </p:nvSpPr>
        <p:spPr bwMode="auto">
          <a:xfrm>
            <a:off x="2133600" y="2286000"/>
            <a:ext cx="633413"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rPr>
              <a:t>IL·3</a:t>
            </a:r>
            <a:endParaRPr lang="es-ES" sz="900">
              <a:solidFill>
                <a:schemeClr val="bg1"/>
              </a:solidFill>
            </a:endParaRPr>
          </a:p>
        </p:txBody>
      </p:sp>
      <p:sp>
        <p:nvSpPr>
          <p:cNvPr id="45066" name="15 Rectángulo"/>
          <p:cNvSpPr>
            <a:spLocks noChangeArrowheads="1"/>
          </p:cNvSpPr>
          <p:nvPr/>
        </p:nvSpPr>
        <p:spPr bwMode="auto">
          <a:xfrm>
            <a:off x="3124200" y="4419600"/>
            <a:ext cx="571500"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rPr>
              <a:t>BAU</a:t>
            </a:r>
          </a:p>
        </p:txBody>
      </p:sp>
      <p:sp>
        <p:nvSpPr>
          <p:cNvPr id="45067" name="16 Rectángulo"/>
          <p:cNvSpPr>
            <a:spLocks noChangeArrowheads="1"/>
          </p:cNvSpPr>
          <p:nvPr/>
        </p:nvSpPr>
        <p:spPr bwMode="auto">
          <a:xfrm>
            <a:off x="2057400" y="3429000"/>
            <a:ext cx="642938" cy="357188"/>
          </a:xfrm>
          <a:prstGeom prst="rect">
            <a:avLst/>
          </a:prstGeom>
          <a:solidFill>
            <a:srgbClr val="078BA6"/>
          </a:solidFill>
          <a:ln w="19050" algn="ctr">
            <a:noFill/>
            <a:round/>
            <a:headEnd/>
            <a:tailEnd/>
          </a:ln>
        </p:spPr>
        <p:txBody>
          <a:bodyPr wrap="none" anchor="ctr"/>
          <a:lstStyle/>
          <a:p>
            <a:pPr algn="ctr"/>
            <a:r>
              <a:rPr lang="es-ES" sz="900" i="1">
                <a:solidFill>
                  <a:schemeClr val="bg1"/>
                </a:solidFill>
                <a:latin typeface="Arial Unicode MS" pitchFamily="34" charset="-128"/>
              </a:rPr>
              <a:t>EMAV</a:t>
            </a:r>
          </a:p>
        </p:txBody>
      </p:sp>
      <p:sp>
        <p:nvSpPr>
          <p:cNvPr id="45068" name="12 Rectángulo"/>
          <p:cNvSpPr>
            <a:spLocks noChangeArrowheads="1"/>
          </p:cNvSpPr>
          <p:nvPr/>
        </p:nvSpPr>
        <p:spPr bwMode="auto">
          <a:xfrm>
            <a:off x="1295400" y="4876800"/>
            <a:ext cx="1143000" cy="357188"/>
          </a:xfrm>
          <a:prstGeom prst="rect">
            <a:avLst/>
          </a:prstGeom>
          <a:solidFill>
            <a:srgbClr val="078BA6"/>
          </a:solidFill>
          <a:ln w="19050" algn="ctr">
            <a:noFill/>
            <a:round/>
            <a:headEnd/>
            <a:tailEnd/>
          </a:ln>
        </p:spPr>
        <p:txBody>
          <a:bodyPr wrap="none" anchor="ctr"/>
          <a:lstStyle/>
          <a:p>
            <a:pPr algn="ctr"/>
            <a:r>
              <a:rPr lang="es-ES" sz="800">
                <a:solidFill>
                  <a:schemeClr val="bg1"/>
                </a:solidFill>
                <a:latin typeface="Arial Unicode MS" pitchFamily="34" charset="-128"/>
              </a:rPr>
              <a:t>UPF CIUTADELLA</a:t>
            </a:r>
            <a:endParaRPr lang="es-ES" sz="800">
              <a:solidFill>
                <a:schemeClr val="bg1"/>
              </a:solidFill>
            </a:endParaRPr>
          </a:p>
        </p:txBody>
      </p:sp>
      <p:sp>
        <p:nvSpPr>
          <p:cNvPr id="45069" name="18 Rectángulo"/>
          <p:cNvSpPr>
            <a:spLocks noChangeArrowheads="1"/>
          </p:cNvSpPr>
          <p:nvPr/>
        </p:nvSpPr>
        <p:spPr bwMode="auto">
          <a:xfrm>
            <a:off x="4343400" y="1776413"/>
            <a:ext cx="571500"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rPr>
              <a:t>UOC</a:t>
            </a:r>
            <a:endParaRPr lang="es-ES" sz="900" b="1"/>
          </a:p>
        </p:txBody>
      </p:sp>
      <p:sp>
        <p:nvSpPr>
          <p:cNvPr id="45070" name="12 Rectángulo"/>
          <p:cNvSpPr>
            <a:spLocks noChangeArrowheads="1"/>
          </p:cNvSpPr>
          <p:nvPr/>
        </p:nvSpPr>
        <p:spPr bwMode="auto">
          <a:xfrm>
            <a:off x="3810000" y="3505200"/>
            <a:ext cx="2000250" cy="381000"/>
          </a:xfrm>
          <a:prstGeom prst="rect">
            <a:avLst/>
          </a:prstGeom>
          <a:solidFill>
            <a:srgbClr val="078BA6"/>
          </a:solidFill>
          <a:ln w="19050" algn="ctr">
            <a:noFill/>
            <a:round/>
            <a:headEnd/>
            <a:tailEnd/>
          </a:ln>
        </p:spPr>
        <p:txBody>
          <a:bodyPr wrap="none" anchor="ctr"/>
          <a:lstStyle/>
          <a:p>
            <a:pPr algn="ctr"/>
            <a:r>
              <a:rPr lang="es-ES" sz="800" i="1">
                <a:solidFill>
                  <a:schemeClr val="bg1"/>
                </a:solidFill>
                <a:latin typeface="Arial Unicode MS" pitchFamily="34" charset="-128"/>
              </a:rPr>
              <a:t>ART CENTER COLLEGE OF DESIGN</a:t>
            </a:r>
          </a:p>
        </p:txBody>
      </p:sp>
      <p:sp>
        <p:nvSpPr>
          <p:cNvPr id="45071"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10 universities: 25,000 students</a:t>
            </a:r>
            <a:endParaRPr lang="es-ES" altLang="zh-CN" b="1">
              <a:solidFill>
                <a:schemeClr val="accent1"/>
              </a:solidFill>
              <a:ea typeface="宋体" pitchFamily="2" charset="-122"/>
            </a:endParaRPr>
          </a:p>
        </p:txBody>
      </p:sp>
      <p:sp>
        <p:nvSpPr>
          <p:cNvPr id="45072" name="5 Rectángulo"/>
          <p:cNvSpPr>
            <a:spLocks noChangeArrowheads="1"/>
          </p:cNvSpPr>
          <p:nvPr/>
        </p:nvSpPr>
        <p:spPr bwMode="auto">
          <a:xfrm>
            <a:off x="2786063" y="5000625"/>
            <a:ext cx="1500187" cy="357188"/>
          </a:xfrm>
          <a:prstGeom prst="rect">
            <a:avLst/>
          </a:prstGeom>
          <a:solidFill>
            <a:srgbClr val="078BA6"/>
          </a:solidFill>
          <a:ln w="19050" algn="ctr">
            <a:noFill/>
            <a:round/>
            <a:headEnd/>
            <a:tailEnd/>
          </a:ln>
        </p:spPr>
        <p:txBody>
          <a:bodyPr wrap="none" anchor="ctr"/>
          <a:lstStyle/>
          <a:p>
            <a:pPr algn="ctr"/>
            <a:r>
              <a:rPr lang="es-ES" sz="700">
                <a:solidFill>
                  <a:schemeClr val="bg1"/>
                </a:solidFill>
                <a:latin typeface="Arial Unicode MS" pitchFamily="34" charset="-128"/>
              </a:rPr>
              <a:t>SCHOOL OF PROFESSIONAL </a:t>
            </a:r>
          </a:p>
          <a:p>
            <a:pPr algn="ctr"/>
            <a:r>
              <a:rPr lang="es-ES" sz="700">
                <a:solidFill>
                  <a:schemeClr val="bg1"/>
                </a:solidFill>
                <a:latin typeface="Arial Unicode MS" pitchFamily="34" charset="-128"/>
              </a:rPr>
              <a:t>&amp; EXECUTIVE </a:t>
            </a:r>
          </a:p>
          <a:p>
            <a:pPr algn="ctr"/>
            <a:r>
              <a:rPr lang="es-ES" sz="700">
                <a:solidFill>
                  <a:schemeClr val="bg1"/>
                </a:solidFill>
                <a:latin typeface="Arial Unicode MS" pitchFamily="34" charset="-128"/>
              </a:rPr>
              <a:t>DEVELOPMENT (UPC)</a:t>
            </a: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3 Imagen" descr="4.tiff"/>
          <p:cNvPicPr>
            <a:picLocks noChangeAspect="1"/>
          </p:cNvPicPr>
          <p:nvPr/>
        </p:nvPicPr>
        <p:blipFill>
          <a:blip r:embed="rId3" cstate="print"/>
          <a:srcRect/>
          <a:stretch>
            <a:fillRect/>
          </a:stretch>
        </p:blipFill>
        <p:spPr bwMode="auto">
          <a:xfrm>
            <a:off x="152400" y="1108075"/>
            <a:ext cx="8316913" cy="5341938"/>
          </a:xfrm>
          <a:prstGeom prst="rect">
            <a:avLst/>
          </a:prstGeom>
          <a:noFill/>
          <a:ln w="9525">
            <a:noFill/>
            <a:miter lim="800000"/>
            <a:headEnd/>
            <a:tailEnd/>
          </a:ln>
        </p:spPr>
      </p:pic>
      <p:grpSp>
        <p:nvGrpSpPr>
          <p:cNvPr id="46083" name="Group 12"/>
          <p:cNvGrpSpPr>
            <a:grpSpLocks/>
          </p:cNvGrpSpPr>
          <p:nvPr/>
        </p:nvGrpSpPr>
        <p:grpSpPr bwMode="auto">
          <a:xfrm>
            <a:off x="582613" y="2719388"/>
            <a:ext cx="7453312" cy="2185987"/>
            <a:chOff x="432" y="1776"/>
            <a:chExt cx="4695" cy="1377"/>
          </a:xfrm>
        </p:grpSpPr>
        <p:sp>
          <p:nvSpPr>
            <p:cNvPr id="46089" name="12 Rectángulo"/>
            <p:cNvSpPr>
              <a:spLocks noChangeArrowheads="1"/>
            </p:cNvSpPr>
            <p:nvPr/>
          </p:nvSpPr>
          <p:spPr bwMode="auto">
            <a:xfrm>
              <a:off x="2976" y="1776"/>
              <a:ext cx="1080" cy="225"/>
            </a:xfrm>
            <a:prstGeom prst="rect">
              <a:avLst/>
            </a:prstGeom>
            <a:solidFill>
              <a:schemeClr val="tx1"/>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46090" name="12 Rectángulo"/>
            <p:cNvSpPr>
              <a:spLocks noChangeArrowheads="1"/>
            </p:cNvSpPr>
            <p:nvPr/>
          </p:nvSpPr>
          <p:spPr bwMode="auto">
            <a:xfrm>
              <a:off x="432" y="1896"/>
              <a:ext cx="1035" cy="225"/>
            </a:xfrm>
            <a:prstGeom prst="rect">
              <a:avLst/>
            </a:prstGeom>
            <a:solidFill>
              <a:schemeClr val="tx1"/>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46091" name="12 Rectángulo"/>
            <p:cNvSpPr>
              <a:spLocks noChangeArrowheads="1"/>
            </p:cNvSpPr>
            <p:nvPr/>
          </p:nvSpPr>
          <p:spPr bwMode="auto">
            <a:xfrm>
              <a:off x="4272" y="2223"/>
              <a:ext cx="855" cy="225"/>
            </a:xfrm>
            <a:prstGeom prst="rect">
              <a:avLst/>
            </a:prstGeom>
            <a:solidFill>
              <a:schemeClr val="tx1"/>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46092" name="12 Rectángulo"/>
            <p:cNvSpPr>
              <a:spLocks noChangeArrowheads="1"/>
            </p:cNvSpPr>
            <p:nvPr/>
          </p:nvSpPr>
          <p:spPr bwMode="auto">
            <a:xfrm>
              <a:off x="1179" y="2928"/>
              <a:ext cx="1125" cy="225"/>
            </a:xfrm>
            <a:prstGeom prst="rect">
              <a:avLst/>
            </a:prstGeom>
            <a:solidFill>
              <a:schemeClr val="tx1"/>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grpSp>
      <p:sp>
        <p:nvSpPr>
          <p:cNvPr id="46084" name="12 Rectángulo"/>
          <p:cNvSpPr>
            <a:spLocks noChangeArrowheads="1"/>
          </p:cNvSpPr>
          <p:nvPr/>
        </p:nvSpPr>
        <p:spPr bwMode="auto">
          <a:xfrm>
            <a:off x="4572000" y="2667000"/>
            <a:ext cx="1714500" cy="357188"/>
          </a:xfrm>
          <a:prstGeom prst="rect">
            <a:avLst/>
          </a:prstGeom>
          <a:solidFill>
            <a:srgbClr val="078BA6"/>
          </a:solidFill>
          <a:ln w="19050" algn="ctr">
            <a:noFill/>
            <a:round/>
            <a:headEnd/>
            <a:tailEnd/>
          </a:ln>
        </p:spPr>
        <p:txBody>
          <a:bodyPr wrap="none" anchor="ctr"/>
          <a:lstStyle/>
          <a:p>
            <a:pPr algn="ctr"/>
            <a:r>
              <a:rPr lang="es-ES" sz="900" i="1">
                <a:solidFill>
                  <a:schemeClr val="bg1"/>
                </a:solidFill>
                <a:latin typeface="Arial Unicode MS" pitchFamily="34" charset="-128"/>
              </a:rPr>
              <a:t>NIDO RESIDENCE</a:t>
            </a:r>
          </a:p>
        </p:txBody>
      </p:sp>
      <p:sp>
        <p:nvSpPr>
          <p:cNvPr id="46085" name="12 Rectángulo"/>
          <p:cNvSpPr>
            <a:spLocks noChangeArrowheads="1"/>
          </p:cNvSpPr>
          <p:nvPr/>
        </p:nvSpPr>
        <p:spPr bwMode="auto">
          <a:xfrm>
            <a:off x="533400" y="2857500"/>
            <a:ext cx="1643063"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rPr>
              <a:t>CIUTADELLA RESIDENCE </a:t>
            </a:r>
          </a:p>
        </p:txBody>
      </p:sp>
      <p:sp>
        <p:nvSpPr>
          <p:cNvPr id="46086" name="12 Rectángulo"/>
          <p:cNvSpPr>
            <a:spLocks noChangeArrowheads="1"/>
          </p:cNvSpPr>
          <p:nvPr/>
        </p:nvSpPr>
        <p:spPr bwMode="auto">
          <a:xfrm>
            <a:off x="6629400" y="3376613"/>
            <a:ext cx="1357313" cy="357187"/>
          </a:xfrm>
          <a:prstGeom prst="rect">
            <a:avLst/>
          </a:prstGeom>
          <a:solidFill>
            <a:srgbClr val="078BA6"/>
          </a:solidFill>
          <a:ln w="19050" algn="ctr">
            <a:noFill/>
            <a:round/>
            <a:headEnd/>
            <a:tailEnd/>
          </a:ln>
        </p:spPr>
        <p:txBody>
          <a:bodyPr wrap="none" anchor="ctr"/>
          <a:lstStyle/>
          <a:p>
            <a:pPr algn="ctr"/>
            <a:r>
              <a:rPr lang="es-ES" sz="900" i="1">
                <a:solidFill>
                  <a:schemeClr val="bg1"/>
                </a:solidFill>
                <a:latin typeface="Arial Unicode MS" pitchFamily="34" charset="-128"/>
              </a:rPr>
              <a:t>b_TEC RESIDENCE</a:t>
            </a:r>
          </a:p>
        </p:txBody>
      </p:sp>
      <p:sp>
        <p:nvSpPr>
          <p:cNvPr id="46087" name="12 Rectángulo"/>
          <p:cNvSpPr>
            <a:spLocks noChangeArrowheads="1"/>
          </p:cNvSpPr>
          <p:nvPr/>
        </p:nvSpPr>
        <p:spPr bwMode="auto">
          <a:xfrm>
            <a:off x="1719263" y="4495800"/>
            <a:ext cx="1785937" cy="357188"/>
          </a:xfrm>
          <a:prstGeom prst="rect">
            <a:avLst/>
          </a:prstGeom>
          <a:solidFill>
            <a:srgbClr val="078BA6"/>
          </a:solidFill>
          <a:ln w="19050" algn="ctr">
            <a:noFill/>
            <a:round/>
            <a:headEnd/>
            <a:tailEnd/>
          </a:ln>
        </p:spPr>
        <p:txBody>
          <a:bodyPr wrap="none" anchor="ctr"/>
          <a:lstStyle/>
          <a:p>
            <a:pPr algn="ctr"/>
            <a:r>
              <a:rPr lang="es-ES" sz="900" i="1">
                <a:solidFill>
                  <a:schemeClr val="bg1"/>
                </a:solidFill>
                <a:latin typeface="Arial Unicode MS" pitchFamily="34" charset="-128"/>
              </a:rPr>
              <a:t>MELON DISTRICT</a:t>
            </a:r>
          </a:p>
          <a:p>
            <a:pPr algn="ctr"/>
            <a:r>
              <a:rPr lang="es-ES" sz="900" i="1">
                <a:solidFill>
                  <a:schemeClr val="bg1"/>
                </a:solidFill>
                <a:latin typeface="Arial Unicode MS" pitchFamily="34" charset="-128"/>
              </a:rPr>
              <a:t>RESIDENCE</a:t>
            </a:r>
          </a:p>
        </p:txBody>
      </p:sp>
      <p:sp>
        <p:nvSpPr>
          <p:cNvPr id="46088"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4 residences: more than 800 beds</a:t>
            </a:r>
            <a:endParaRPr lang="es-ES" altLang="zh-CN" b="1">
              <a:solidFill>
                <a:schemeClr val="accent1"/>
              </a:solidFill>
              <a:ea typeface="宋体" pitchFamily="2" charset="-122"/>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4 Imagen" descr="5.tiff"/>
          <p:cNvPicPr>
            <a:picLocks noChangeAspect="1"/>
          </p:cNvPicPr>
          <p:nvPr/>
        </p:nvPicPr>
        <p:blipFill>
          <a:blip r:embed="rId3" cstate="print"/>
          <a:srcRect/>
          <a:stretch>
            <a:fillRect/>
          </a:stretch>
        </p:blipFill>
        <p:spPr bwMode="auto">
          <a:xfrm>
            <a:off x="152400" y="1108075"/>
            <a:ext cx="8305800" cy="5341938"/>
          </a:xfrm>
          <a:prstGeom prst="rect">
            <a:avLst/>
          </a:prstGeom>
          <a:noFill/>
          <a:ln w="9525">
            <a:noFill/>
            <a:miter lim="800000"/>
            <a:headEnd/>
            <a:tailEnd/>
          </a:ln>
        </p:spPr>
      </p:pic>
      <p:grpSp>
        <p:nvGrpSpPr>
          <p:cNvPr id="47107" name="Group 25"/>
          <p:cNvGrpSpPr>
            <a:grpSpLocks/>
          </p:cNvGrpSpPr>
          <p:nvPr/>
        </p:nvGrpSpPr>
        <p:grpSpPr bwMode="auto">
          <a:xfrm>
            <a:off x="236538" y="1878013"/>
            <a:ext cx="7953375" cy="3328987"/>
            <a:chOff x="219" y="1248"/>
            <a:chExt cx="5010" cy="2097"/>
          </a:xfrm>
        </p:grpSpPr>
        <p:sp>
          <p:nvSpPr>
            <p:cNvPr id="47119" name="12 Rectángulo"/>
            <p:cNvSpPr>
              <a:spLocks noChangeArrowheads="1"/>
            </p:cNvSpPr>
            <p:nvPr/>
          </p:nvSpPr>
          <p:spPr bwMode="auto">
            <a:xfrm>
              <a:off x="1104" y="2799"/>
              <a:ext cx="630" cy="225"/>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47120" name="12 Rectángulo"/>
            <p:cNvSpPr>
              <a:spLocks noChangeArrowheads="1"/>
            </p:cNvSpPr>
            <p:nvPr/>
          </p:nvSpPr>
          <p:spPr bwMode="auto">
            <a:xfrm>
              <a:off x="219" y="2319"/>
              <a:ext cx="1125" cy="225"/>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47121" name="12 Rectángulo"/>
            <p:cNvSpPr>
              <a:spLocks noChangeArrowheads="1"/>
            </p:cNvSpPr>
            <p:nvPr/>
          </p:nvSpPr>
          <p:spPr bwMode="auto">
            <a:xfrm>
              <a:off x="4512" y="1896"/>
              <a:ext cx="399" cy="180"/>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47122" name="7 Rectángulo"/>
            <p:cNvSpPr>
              <a:spLocks noChangeArrowheads="1"/>
            </p:cNvSpPr>
            <p:nvPr/>
          </p:nvSpPr>
          <p:spPr bwMode="auto">
            <a:xfrm>
              <a:off x="3840" y="1488"/>
              <a:ext cx="399" cy="225"/>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47123" name="12 Rectángulo"/>
            <p:cNvSpPr>
              <a:spLocks noChangeArrowheads="1"/>
            </p:cNvSpPr>
            <p:nvPr/>
          </p:nvSpPr>
          <p:spPr bwMode="auto">
            <a:xfrm>
              <a:off x="3312" y="2511"/>
              <a:ext cx="765" cy="225"/>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47124" name="12 Rectángulo"/>
            <p:cNvSpPr>
              <a:spLocks noChangeArrowheads="1"/>
            </p:cNvSpPr>
            <p:nvPr/>
          </p:nvSpPr>
          <p:spPr bwMode="auto">
            <a:xfrm>
              <a:off x="3696" y="3120"/>
              <a:ext cx="675" cy="225"/>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47125" name="12 Rectángulo"/>
            <p:cNvSpPr>
              <a:spLocks noChangeArrowheads="1"/>
            </p:cNvSpPr>
            <p:nvPr/>
          </p:nvSpPr>
          <p:spPr bwMode="auto">
            <a:xfrm>
              <a:off x="4464" y="3024"/>
              <a:ext cx="765" cy="225"/>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47126" name="12 Rectángulo"/>
            <p:cNvSpPr>
              <a:spLocks noChangeArrowheads="1"/>
            </p:cNvSpPr>
            <p:nvPr/>
          </p:nvSpPr>
          <p:spPr bwMode="auto">
            <a:xfrm>
              <a:off x="2304" y="2496"/>
              <a:ext cx="945" cy="315"/>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47127" name="12 Rectángulo"/>
            <p:cNvSpPr>
              <a:spLocks noChangeArrowheads="1"/>
            </p:cNvSpPr>
            <p:nvPr/>
          </p:nvSpPr>
          <p:spPr bwMode="auto">
            <a:xfrm>
              <a:off x="2496" y="1248"/>
              <a:ext cx="900" cy="315"/>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sp>
          <p:nvSpPr>
            <p:cNvPr id="47128" name="12 Rectángulo"/>
            <p:cNvSpPr>
              <a:spLocks noChangeArrowheads="1"/>
            </p:cNvSpPr>
            <p:nvPr/>
          </p:nvSpPr>
          <p:spPr bwMode="auto">
            <a:xfrm>
              <a:off x="1311" y="1446"/>
              <a:ext cx="990" cy="225"/>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cs typeface="Arial" pitchFamily="34" charset="0"/>
              </a:endParaRPr>
            </a:p>
          </p:txBody>
        </p:sp>
      </p:grpSp>
      <p:sp>
        <p:nvSpPr>
          <p:cNvPr id="47108" name="12 Rectángulo"/>
          <p:cNvSpPr>
            <a:spLocks noChangeArrowheads="1"/>
          </p:cNvSpPr>
          <p:nvPr/>
        </p:nvSpPr>
        <p:spPr bwMode="auto">
          <a:xfrm>
            <a:off x="1600200" y="4291013"/>
            <a:ext cx="1000125"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rPr>
              <a:t>ORANGE R+D</a:t>
            </a:r>
          </a:p>
        </p:txBody>
      </p:sp>
      <p:sp>
        <p:nvSpPr>
          <p:cNvPr id="47109" name="12 Rectángulo"/>
          <p:cNvSpPr>
            <a:spLocks noChangeArrowheads="1"/>
          </p:cNvSpPr>
          <p:nvPr/>
        </p:nvSpPr>
        <p:spPr bwMode="auto">
          <a:xfrm>
            <a:off x="195263" y="3529013"/>
            <a:ext cx="1785937" cy="357187"/>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BIOMEDICAL </a:t>
            </a:r>
          </a:p>
          <a:p>
            <a:pPr algn="ctr"/>
            <a:r>
              <a:rPr lang="es-ES" sz="900">
                <a:solidFill>
                  <a:schemeClr val="bg1"/>
                </a:solidFill>
                <a:latin typeface="Arial Unicode MS" pitchFamily="34" charset="-128"/>
                <a:cs typeface="Arial" pitchFamily="34" charset="0"/>
              </a:rPr>
              <a:t>RESEARCH PARK</a:t>
            </a:r>
          </a:p>
        </p:txBody>
      </p:sp>
      <p:sp>
        <p:nvSpPr>
          <p:cNvPr id="47110" name="12 Rectángulo"/>
          <p:cNvSpPr>
            <a:spLocks noChangeArrowheads="1"/>
          </p:cNvSpPr>
          <p:nvPr/>
        </p:nvSpPr>
        <p:spPr bwMode="auto">
          <a:xfrm>
            <a:off x="7010400" y="2857500"/>
            <a:ext cx="633413" cy="285750"/>
          </a:xfrm>
          <a:prstGeom prst="rect">
            <a:avLst/>
          </a:prstGeom>
          <a:solidFill>
            <a:srgbClr val="078BA6"/>
          </a:solidFill>
          <a:ln w="19050" algn="ctr">
            <a:noFill/>
            <a:round/>
            <a:headEnd/>
            <a:tailEnd/>
          </a:ln>
        </p:spPr>
        <p:txBody>
          <a:bodyPr wrap="none" anchor="ctr"/>
          <a:lstStyle/>
          <a:p>
            <a:pPr algn="ctr"/>
            <a:r>
              <a:rPr lang="es-ES" sz="900" i="1">
                <a:solidFill>
                  <a:schemeClr val="bg1"/>
                </a:solidFill>
                <a:latin typeface="Arial Unicode MS" pitchFamily="34" charset="-128"/>
              </a:rPr>
              <a:t>IREC</a:t>
            </a:r>
          </a:p>
        </p:txBody>
      </p:sp>
      <p:sp>
        <p:nvSpPr>
          <p:cNvPr id="47111" name="7 Rectángulo"/>
          <p:cNvSpPr>
            <a:spLocks noChangeArrowheads="1"/>
          </p:cNvSpPr>
          <p:nvPr/>
        </p:nvSpPr>
        <p:spPr bwMode="auto">
          <a:xfrm>
            <a:off x="5943600" y="2209800"/>
            <a:ext cx="633413"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rPr>
              <a:t>KIM BCN</a:t>
            </a:r>
          </a:p>
        </p:txBody>
      </p:sp>
      <p:sp>
        <p:nvSpPr>
          <p:cNvPr id="47112" name="12 Rectángulo"/>
          <p:cNvSpPr>
            <a:spLocks noChangeArrowheads="1"/>
          </p:cNvSpPr>
          <p:nvPr/>
        </p:nvSpPr>
        <p:spPr bwMode="auto">
          <a:xfrm>
            <a:off x="5105400" y="3833813"/>
            <a:ext cx="1214438" cy="357187"/>
          </a:xfrm>
          <a:prstGeom prst="rect">
            <a:avLst/>
          </a:prstGeom>
          <a:solidFill>
            <a:srgbClr val="078BA6"/>
          </a:solidFill>
          <a:ln w="19050" algn="ctr">
            <a:noFill/>
            <a:round/>
            <a:headEnd/>
            <a:tailEnd/>
          </a:ln>
        </p:spPr>
        <p:txBody>
          <a:bodyPr wrap="none" anchor="ctr"/>
          <a:lstStyle/>
          <a:p>
            <a:pPr algn="ctr"/>
            <a:r>
              <a:rPr lang="es-ES" sz="900" i="1">
                <a:solidFill>
                  <a:schemeClr val="bg1"/>
                </a:solidFill>
                <a:latin typeface="Arial Unicode MS" pitchFamily="34" charset="-128"/>
              </a:rPr>
              <a:t>HEALTH BUILDING</a:t>
            </a:r>
          </a:p>
        </p:txBody>
      </p:sp>
      <p:sp>
        <p:nvSpPr>
          <p:cNvPr id="47113" name="12 Rectángulo"/>
          <p:cNvSpPr>
            <a:spLocks noChangeArrowheads="1"/>
          </p:cNvSpPr>
          <p:nvPr/>
        </p:nvSpPr>
        <p:spPr bwMode="auto">
          <a:xfrm>
            <a:off x="5715000" y="4800600"/>
            <a:ext cx="1071563"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rPr>
              <a:t>ALSTOM R+D</a:t>
            </a:r>
          </a:p>
        </p:txBody>
      </p:sp>
      <p:sp>
        <p:nvSpPr>
          <p:cNvPr id="47114" name="12 Rectángulo"/>
          <p:cNvSpPr>
            <a:spLocks noChangeArrowheads="1"/>
          </p:cNvSpPr>
          <p:nvPr/>
        </p:nvSpPr>
        <p:spPr bwMode="auto">
          <a:xfrm>
            <a:off x="6934200" y="4648200"/>
            <a:ext cx="1214438" cy="357188"/>
          </a:xfrm>
          <a:prstGeom prst="rect">
            <a:avLst/>
          </a:prstGeom>
          <a:solidFill>
            <a:srgbClr val="078BA6"/>
          </a:solidFill>
          <a:ln w="19050" algn="ctr">
            <a:noFill/>
            <a:round/>
            <a:headEnd/>
            <a:tailEnd/>
          </a:ln>
        </p:spPr>
        <p:txBody>
          <a:bodyPr wrap="none" anchor="ctr"/>
          <a:lstStyle/>
          <a:p>
            <a:pPr algn="ctr"/>
            <a:r>
              <a:rPr lang="es-ES" sz="900" i="1">
                <a:solidFill>
                  <a:schemeClr val="bg1"/>
                </a:solidFill>
                <a:latin typeface="Arial Unicode MS" pitchFamily="34" charset="-128"/>
              </a:rPr>
              <a:t>TELEFONICA R+D</a:t>
            </a:r>
          </a:p>
        </p:txBody>
      </p:sp>
      <p:sp>
        <p:nvSpPr>
          <p:cNvPr id="47115" name="12 Rectángulo"/>
          <p:cNvSpPr>
            <a:spLocks noChangeArrowheads="1"/>
          </p:cNvSpPr>
          <p:nvPr/>
        </p:nvSpPr>
        <p:spPr bwMode="auto">
          <a:xfrm>
            <a:off x="3505200" y="3810000"/>
            <a:ext cx="1500188" cy="500063"/>
          </a:xfrm>
          <a:prstGeom prst="rect">
            <a:avLst/>
          </a:prstGeom>
          <a:solidFill>
            <a:srgbClr val="078BA6"/>
          </a:solidFill>
          <a:ln w="19050" algn="ctr">
            <a:noFill/>
            <a:round/>
            <a:headEnd/>
            <a:tailEnd/>
          </a:ln>
        </p:spPr>
        <p:txBody>
          <a:bodyPr wrap="none" anchor="ctr"/>
          <a:lstStyle/>
          <a:p>
            <a:pPr algn="ctr"/>
            <a:r>
              <a:rPr lang="es-ES" sz="900" i="1">
                <a:solidFill>
                  <a:schemeClr val="bg1"/>
                </a:solidFill>
                <a:latin typeface="Arial Unicode MS" pitchFamily="34" charset="-128"/>
                <a:cs typeface="Arial" pitchFamily="34" charset="0"/>
              </a:rPr>
              <a:t>LEITAT TECHNOLOGICAL</a:t>
            </a:r>
          </a:p>
          <a:p>
            <a:pPr algn="ctr"/>
            <a:r>
              <a:rPr lang="es-ES" sz="900" i="1">
                <a:solidFill>
                  <a:schemeClr val="bg1"/>
                </a:solidFill>
                <a:latin typeface="Arial Unicode MS" pitchFamily="34" charset="-128"/>
                <a:cs typeface="Arial" pitchFamily="34" charset="0"/>
              </a:rPr>
              <a:t>CENTER</a:t>
            </a:r>
          </a:p>
        </p:txBody>
      </p:sp>
      <p:sp>
        <p:nvSpPr>
          <p:cNvPr id="47116" name="12 Rectángulo"/>
          <p:cNvSpPr>
            <a:spLocks noChangeArrowheads="1"/>
          </p:cNvSpPr>
          <p:nvPr/>
        </p:nvSpPr>
        <p:spPr bwMode="auto">
          <a:xfrm>
            <a:off x="3810000" y="1828800"/>
            <a:ext cx="1428750" cy="500063"/>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BARCELONA MEDIA </a:t>
            </a:r>
          </a:p>
          <a:p>
            <a:pPr algn="ctr"/>
            <a:r>
              <a:rPr lang="es-ES" sz="900">
                <a:solidFill>
                  <a:schemeClr val="bg1"/>
                </a:solidFill>
                <a:latin typeface="Arial Unicode MS" pitchFamily="34" charset="-128"/>
                <a:cs typeface="Arial" pitchFamily="34" charset="0"/>
              </a:rPr>
              <a:t> INNOVATION CENTER</a:t>
            </a:r>
          </a:p>
        </p:txBody>
      </p:sp>
      <p:sp>
        <p:nvSpPr>
          <p:cNvPr id="47117" name="12 Rectángulo"/>
          <p:cNvSpPr>
            <a:spLocks noChangeArrowheads="1"/>
          </p:cNvSpPr>
          <p:nvPr/>
        </p:nvSpPr>
        <p:spPr bwMode="auto">
          <a:xfrm>
            <a:off x="1928813" y="2143125"/>
            <a:ext cx="1571625" cy="357188"/>
          </a:xfrm>
          <a:prstGeom prst="rect">
            <a:avLst/>
          </a:prstGeom>
          <a:solidFill>
            <a:srgbClr val="078BA6"/>
          </a:solidFill>
          <a:ln w="19050" algn="ctr">
            <a:noFill/>
            <a:round/>
            <a:headEnd/>
            <a:tailEnd/>
          </a:ln>
        </p:spPr>
        <p:txBody>
          <a:bodyPr wrap="none" anchor="ctr"/>
          <a:lstStyle/>
          <a:p>
            <a:pPr algn="ctr"/>
            <a:r>
              <a:rPr lang="es-ES" sz="900">
                <a:solidFill>
                  <a:schemeClr val="bg1"/>
                </a:solidFill>
                <a:latin typeface="Arial Unicode MS" pitchFamily="34" charset="-128"/>
                <a:cs typeface="Arial" pitchFamily="34" charset="0"/>
              </a:rPr>
              <a:t>ICT TECHNOLOGICAL </a:t>
            </a:r>
          </a:p>
          <a:p>
            <a:pPr algn="ctr"/>
            <a:r>
              <a:rPr lang="es-ES" sz="900">
                <a:solidFill>
                  <a:schemeClr val="bg1"/>
                </a:solidFill>
                <a:latin typeface="Arial Unicode MS" pitchFamily="34" charset="-128"/>
                <a:cs typeface="Arial" pitchFamily="34" charset="0"/>
              </a:rPr>
              <a:t>CENTER</a:t>
            </a:r>
          </a:p>
        </p:txBody>
      </p:sp>
      <p:sp>
        <p:nvSpPr>
          <p:cNvPr id="47118"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9 R+D+i &amp; technological centres</a:t>
            </a:r>
            <a:endParaRPr lang="es-ES" altLang="zh-CN" b="1">
              <a:solidFill>
                <a:schemeClr val="accent1"/>
              </a:solidFill>
              <a:ea typeface="宋体" pitchFamily="2" charset="-122"/>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
          <p:cNvGrpSpPr>
            <a:grpSpLocks/>
          </p:cNvGrpSpPr>
          <p:nvPr/>
        </p:nvGrpSpPr>
        <p:grpSpPr bwMode="auto">
          <a:xfrm>
            <a:off x="5086350" y="4075113"/>
            <a:ext cx="2400300" cy="1768475"/>
            <a:chOff x="3204" y="2567"/>
            <a:chExt cx="1512" cy="1114"/>
          </a:xfrm>
        </p:grpSpPr>
        <p:pic>
          <p:nvPicPr>
            <p:cNvPr id="48159" name="Picture 23"/>
            <p:cNvPicPr>
              <a:picLocks noChangeAspect="1" noChangeArrowheads="1"/>
            </p:cNvPicPr>
            <p:nvPr/>
          </p:nvPicPr>
          <p:blipFill>
            <a:blip r:embed="rId3" cstate="print"/>
            <a:srcRect/>
            <a:stretch>
              <a:fillRect/>
            </a:stretch>
          </p:blipFill>
          <p:spPr bwMode="auto">
            <a:xfrm>
              <a:off x="3499" y="2621"/>
              <a:ext cx="742" cy="740"/>
            </a:xfrm>
            <a:prstGeom prst="rect">
              <a:avLst/>
            </a:prstGeom>
            <a:noFill/>
            <a:ln w="38100" algn="ctr">
              <a:noFill/>
              <a:prstDash val="sysDot"/>
              <a:miter lim="800000"/>
              <a:headEnd/>
              <a:tailEnd/>
            </a:ln>
          </p:spPr>
        </p:pic>
        <p:sp>
          <p:nvSpPr>
            <p:cNvPr id="48160" name="56 CuadroTexto"/>
            <p:cNvSpPr txBox="1">
              <a:spLocks noChangeArrowheads="1"/>
            </p:cNvSpPr>
            <p:nvPr/>
          </p:nvSpPr>
          <p:spPr bwMode="auto">
            <a:xfrm>
              <a:off x="3204" y="2601"/>
              <a:ext cx="492" cy="276"/>
            </a:xfrm>
            <a:prstGeom prst="rect">
              <a:avLst/>
            </a:prstGeom>
            <a:noFill/>
            <a:ln w="9525">
              <a:noFill/>
              <a:miter lim="800000"/>
              <a:headEnd/>
              <a:tailEnd/>
            </a:ln>
          </p:spPr>
          <p:txBody>
            <a:bodyPr>
              <a:spAutoFit/>
            </a:bodyPr>
            <a:lstStyle/>
            <a:p>
              <a:r>
                <a:rPr lang="en-US" sz="1000" b="1">
                  <a:latin typeface="Arial Unicode MS" pitchFamily="34" charset="-128"/>
                  <a:cs typeface="Lucida Sans Unicode" pitchFamily="34" charset="0"/>
                </a:rPr>
                <a:t>Design </a:t>
              </a:r>
            </a:p>
            <a:p>
              <a:r>
                <a:rPr lang="en-US" sz="1000">
                  <a:latin typeface="Arial Unicode MS" pitchFamily="34" charset="-128"/>
                  <a:cs typeface="Lucida Sans Unicode" pitchFamily="34" charset="0"/>
                </a:rPr>
                <a:t>33%</a:t>
              </a:r>
            </a:p>
          </p:txBody>
        </p:sp>
        <p:sp>
          <p:nvSpPr>
            <p:cNvPr id="48161" name="57 CuadroTexto"/>
            <p:cNvSpPr txBox="1">
              <a:spLocks noChangeArrowheads="1"/>
            </p:cNvSpPr>
            <p:nvPr/>
          </p:nvSpPr>
          <p:spPr bwMode="auto">
            <a:xfrm>
              <a:off x="3492" y="3383"/>
              <a:ext cx="492" cy="298"/>
            </a:xfrm>
            <a:prstGeom prst="rect">
              <a:avLst/>
            </a:prstGeom>
            <a:noFill/>
            <a:ln w="9525">
              <a:noFill/>
              <a:miter lim="800000"/>
              <a:headEnd/>
              <a:tailEnd/>
            </a:ln>
          </p:spPr>
          <p:txBody>
            <a:bodyPr>
              <a:spAutoFit/>
            </a:bodyPr>
            <a:lstStyle/>
            <a:p>
              <a:pPr>
                <a:lnSpc>
                  <a:spcPct val="110000"/>
                </a:lnSpc>
              </a:pPr>
              <a:r>
                <a:rPr lang="en-US" sz="1000" b="1" dirty="0">
                  <a:latin typeface="Arial Unicode MS" pitchFamily="34" charset="-128"/>
                  <a:cs typeface="Lucida Sans Unicode" pitchFamily="34" charset="0"/>
                </a:rPr>
                <a:t>MedTech </a:t>
              </a:r>
            </a:p>
            <a:p>
              <a:pPr>
                <a:lnSpc>
                  <a:spcPct val="110000"/>
                </a:lnSpc>
              </a:pPr>
              <a:r>
                <a:rPr lang="en-US" sz="1000" dirty="0">
                  <a:latin typeface="Arial Unicode MS" pitchFamily="34" charset="-128"/>
                  <a:cs typeface="Lucida Sans Unicode" pitchFamily="34" charset="0"/>
                </a:rPr>
                <a:t>4%</a:t>
              </a:r>
            </a:p>
          </p:txBody>
        </p:sp>
        <p:sp>
          <p:nvSpPr>
            <p:cNvPr id="48162" name="58 CuadroTexto"/>
            <p:cNvSpPr txBox="1">
              <a:spLocks noChangeArrowheads="1"/>
            </p:cNvSpPr>
            <p:nvPr/>
          </p:nvSpPr>
          <p:spPr bwMode="auto">
            <a:xfrm>
              <a:off x="3930" y="3373"/>
              <a:ext cx="493" cy="276"/>
            </a:xfrm>
            <a:prstGeom prst="rect">
              <a:avLst/>
            </a:prstGeom>
            <a:noFill/>
            <a:ln w="9525">
              <a:noFill/>
              <a:miter lim="800000"/>
              <a:headEnd/>
              <a:tailEnd/>
            </a:ln>
          </p:spPr>
          <p:txBody>
            <a:bodyPr>
              <a:spAutoFit/>
            </a:bodyPr>
            <a:lstStyle/>
            <a:p>
              <a:r>
                <a:rPr lang="en-US" sz="1000" b="1">
                  <a:latin typeface="Arial Unicode MS" pitchFamily="34" charset="-128"/>
                  <a:cs typeface="Lucida Sans Unicode" pitchFamily="34" charset="0"/>
                </a:rPr>
                <a:t>Energy </a:t>
              </a:r>
            </a:p>
            <a:p>
              <a:r>
                <a:rPr lang="en-US" sz="1000">
                  <a:latin typeface="Arial Unicode MS" pitchFamily="34" charset="-128"/>
                  <a:cs typeface="Lucida Sans Unicode" pitchFamily="34" charset="0"/>
                </a:rPr>
                <a:t>6%</a:t>
              </a:r>
            </a:p>
          </p:txBody>
        </p:sp>
        <p:sp>
          <p:nvSpPr>
            <p:cNvPr id="48163" name="59 CuadroTexto"/>
            <p:cNvSpPr txBox="1">
              <a:spLocks noChangeArrowheads="1"/>
            </p:cNvSpPr>
            <p:nvPr/>
          </p:nvSpPr>
          <p:spPr bwMode="auto">
            <a:xfrm>
              <a:off x="4224" y="3095"/>
              <a:ext cx="492" cy="276"/>
            </a:xfrm>
            <a:prstGeom prst="rect">
              <a:avLst/>
            </a:prstGeom>
            <a:noFill/>
            <a:ln w="9525">
              <a:noFill/>
              <a:miter lim="800000"/>
              <a:headEnd/>
              <a:tailEnd/>
            </a:ln>
          </p:spPr>
          <p:txBody>
            <a:bodyPr>
              <a:spAutoFit/>
            </a:bodyPr>
            <a:lstStyle/>
            <a:p>
              <a:r>
                <a:rPr lang="en-US" sz="1000" b="1">
                  <a:latin typeface="Arial Unicode MS" pitchFamily="34" charset="-128"/>
                  <a:cs typeface="Lucida Sans Unicode" pitchFamily="34" charset="0"/>
                </a:rPr>
                <a:t>Media </a:t>
              </a:r>
            </a:p>
            <a:p>
              <a:r>
                <a:rPr lang="en-US" sz="1000">
                  <a:latin typeface="Arial Unicode MS" pitchFamily="34" charset="-128"/>
                  <a:cs typeface="Lucida Sans Unicode" pitchFamily="34" charset="0"/>
                </a:rPr>
                <a:t>19%</a:t>
              </a:r>
            </a:p>
          </p:txBody>
        </p:sp>
        <p:sp>
          <p:nvSpPr>
            <p:cNvPr id="48164" name="60 CuadroTexto"/>
            <p:cNvSpPr txBox="1">
              <a:spLocks noChangeArrowheads="1"/>
            </p:cNvSpPr>
            <p:nvPr/>
          </p:nvSpPr>
          <p:spPr bwMode="auto">
            <a:xfrm>
              <a:off x="3252" y="3239"/>
              <a:ext cx="492" cy="276"/>
            </a:xfrm>
            <a:prstGeom prst="rect">
              <a:avLst/>
            </a:prstGeom>
            <a:noFill/>
            <a:ln w="9525">
              <a:noFill/>
              <a:miter lim="800000"/>
              <a:headEnd/>
              <a:tailEnd/>
            </a:ln>
          </p:spPr>
          <p:txBody>
            <a:bodyPr>
              <a:spAutoFit/>
            </a:bodyPr>
            <a:lstStyle/>
            <a:p>
              <a:r>
                <a:rPr lang="en-US" sz="1000" b="1">
                  <a:latin typeface="Arial Unicode MS" pitchFamily="34" charset="-128"/>
                  <a:cs typeface="Lucida Sans Unicode" pitchFamily="34" charset="0"/>
                </a:rPr>
                <a:t>Others </a:t>
              </a:r>
            </a:p>
            <a:p>
              <a:r>
                <a:rPr lang="en-US" sz="1000">
                  <a:latin typeface="Arial Unicode MS" pitchFamily="34" charset="-128"/>
                  <a:cs typeface="Lucida Sans Unicode" pitchFamily="34" charset="0"/>
                </a:rPr>
                <a:t>7%</a:t>
              </a:r>
            </a:p>
          </p:txBody>
        </p:sp>
        <p:sp>
          <p:nvSpPr>
            <p:cNvPr id="48165" name="55 CuadroTexto"/>
            <p:cNvSpPr txBox="1">
              <a:spLocks noChangeArrowheads="1"/>
            </p:cNvSpPr>
            <p:nvPr/>
          </p:nvSpPr>
          <p:spPr bwMode="auto">
            <a:xfrm>
              <a:off x="4176" y="2567"/>
              <a:ext cx="492" cy="276"/>
            </a:xfrm>
            <a:prstGeom prst="rect">
              <a:avLst/>
            </a:prstGeom>
            <a:noFill/>
            <a:ln w="9525">
              <a:noFill/>
              <a:miter lim="800000"/>
              <a:headEnd/>
              <a:tailEnd/>
            </a:ln>
          </p:spPr>
          <p:txBody>
            <a:bodyPr>
              <a:spAutoFit/>
            </a:bodyPr>
            <a:lstStyle/>
            <a:p>
              <a:r>
                <a:rPr lang="en-US" sz="1000" b="1">
                  <a:latin typeface="Arial Unicode MS" pitchFamily="34" charset="-128"/>
                  <a:cs typeface="Lucida Sans Unicode" pitchFamily="34" charset="0"/>
                </a:rPr>
                <a:t>ICT </a:t>
              </a:r>
            </a:p>
            <a:p>
              <a:r>
                <a:rPr lang="en-US" sz="1000">
                  <a:latin typeface="Arial Unicode MS" pitchFamily="34" charset="-128"/>
                  <a:cs typeface="Lucida Sans Unicode" pitchFamily="34" charset="0"/>
                </a:rPr>
                <a:t>31%</a:t>
              </a:r>
            </a:p>
          </p:txBody>
        </p:sp>
      </p:grpSp>
      <p:sp>
        <p:nvSpPr>
          <p:cNvPr id="67" name="66 Flecha derecha"/>
          <p:cNvSpPr>
            <a:spLocks noChangeArrowheads="1"/>
          </p:cNvSpPr>
          <p:nvPr/>
        </p:nvSpPr>
        <p:spPr bwMode="auto">
          <a:xfrm>
            <a:off x="3470275" y="4700588"/>
            <a:ext cx="1787525" cy="142875"/>
          </a:xfrm>
          <a:prstGeom prst="rightArrow">
            <a:avLst>
              <a:gd name="adj1" fmla="val 50000"/>
              <a:gd name="adj2" fmla="val 49987"/>
            </a:avLst>
          </a:prstGeom>
          <a:solidFill>
            <a:srgbClr val="004158"/>
          </a:solidFill>
          <a:ln w="38100" algn="ctr">
            <a:noFill/>
            <a:prstDash val="sysDot"/>
            <a:round/>
            <a:headEnd/>
            <a:tailEnd/>
          </a:ln>
          <a:effectLst>
            <a:outerShdw sx="102000" sy="102000" algn="ctr" rotWithShape="0">
              <a:srgbClr val="808080">
                <a:alpha val="39999"/>
              </a:srgbClr>
            </a:outerShdw>
          </a:effectLst>
        </p:spPr>
        <p:txBody>
          <a:bodyPr wrap="none" anchor="ctr"/>
          <a:lstStyle/>
          <a:p>
            <a:pPr>
              <a:defRPr/>
            </a:pPr>
            <a:endParaRPr lang="es-ES">
              <a:solidFill>
                <a:srgbClr val="008FC1"/>
              </a:solidFill>
              <a:latin typeface="Arial" charset="0"/>
            </a:endParaRPr>
          </a:p>
        </p:txBody>
      </p:sp>
      <p:sp>
        <p:nvSpPr>
          <p:cNvPr id="48132"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New companies and new jobs at 22@Barcelona</a:t>
            </a:r>
            <a:endParaRPr lang="es-ES" altLang="zh-CN" b="1">
              <a:solidFill>
                <a:schemeClr val="accent1"/>
              </a:solidFill>
              <a:ea typeface="宋体" pitchFamily="2" charset="-122"/>
            </a:endParaRPr>
          </a:p>
        </p:txBody>
      </p:sp>
      <p:grpSp>
        <p:nvGrpSpPr>
          <p:cNvPr id="3" name="Group 56"/>
          <p:cNvGrpSpPr>
            <a:grpSpLocks/>
          </p:cNvGrpSpPr>
          <p:nvPr/>
        </p:nvGrpSpPr>
        <p:grpSpPr bwMode="auto">
          <a:xfrm>
            <a:off x="4502150" y="1652588"/>
            <a:ext cx="3879850" cy="1933575"/>
            <a:chOff x="2836" y="1041"/>
            <a:chExt cx="2444" cy="1218"/>
          </a:xfrm>
        </p:grpSpPr>
        <p:grpSp>
          <p:nvGrpSpPr>
            <p:cNvPr id="48149" name="34 Grupo"/>
            <p:cNvGrpSpPr>
              <a:grpSpLocks/>
            </p:cNvGrpSpPr>
            <p:nvPr/>
          </p:nvGrpSpPr>
          <p:grpSpPr bwMode="auto">
            <a:xfrm>
              <a:off x="4560" y="1968"/>
              <a:ext cx="630" cy="291"/>
              <a:chOff x="7857073" y="2490364"/>
              <a:chExt cx="1072645" cy="496405"/>
            </a:xfrm>
          </p:grpSpPr>
          <p:pic>
            <p:nvPicPr>
              <p:cNvPr id="48157" name="Picture 32" descr="X:\MARKETING I COMUNICACIO\MHeras\imatges recurrents\birret graduacio.gif"/>
              <p:cNvPicPr>
                <a:picLocks noChangeAspect="1" noChangeArrowheads="1"/>
              </p:cNvPicPr>
              <p:nvPr/>
            </p:nvPicPr>
            <p:blipFill>
              <a:blip r:embed="rId4" cstate="print"/>
              <a:srcRect/>
              <a:stretch>
                <a:fillRect/>
              </a:stretch>
            </p:blipFill>
            <p:spPr bwMode="auto">
              <a:xfrm>
                <a:off x="7857073" y="2490364"/>
                <a:ext cx="429703" cy="290049"/>
              </a:xfrm>
              <a:prstGeom prst="rect">
                <a:avLst/>
              </a:prstGeom>
              <a:noFill/>
              <a:ln w="9525">
                <a:noFill/>
                <a:miter lim="800000"/>
                <a:headEnd/>
                <a:tailEnd/>
              </a:ln>
            </p:spPr>
          </p:pic>
          <p:sp>
            <p:nvSpPr>
              <p:cNvPr id="48158" name="Text Box 40"/>
              <p:cNvSpPr txBox="1">
                <a:spLocks noChangeArrowheads="1"/>
              </p:cNvSpPr>
              <p:nvPr/>
            </p:nvSpPr>
            <p:spPr bwMode="auto">
              <a:xfrm>
                <a:off x="7914962" y="2594422"/>
                <a:ext cx="1014756" cy="392347"/>
              </a:xfrm>
              <a:prstGeom prst="rect">
                <a:avLst/>
              </a:prstGeom>
              <a:noFill/>
              <a:ln w="38100" algn="ctr">
                <a:noFill/>
                <a:prstDash val="sysDot"/>
                <a:miter lim="800000"/>
                <a:headEnd/>
                <a:tailEnd/>
              </a:ln>
            </p:spPr>
            <p:txBody>
              <a:bodyPr>
                <a:spAutoFit/>
              </a:bodyPr>
              <a:lstStyle/>
              <a:p>
                <a:pPr>
                  <a:spcBef>
                    <a:spcPct val="50000"/>
                  </a:spcBef>
                </a:pPr>
                <a:r>
                  <a:rPr lang="ca-ES" sz="1600">
                    <a:latin typeface="Arial Unicode MS" pitchFamily="34" charset="-128"/>
                  </a:rPr>
                  <a:t>+ 50%</a:t>
                </a:r>
                <a:endParaRPr lang="ca-ES" sz="1600">
                  <a:solidFill>
                    <a:srgbClr val="8CCBD0"/>
                  </a:solidFill>
                  <a:latin typeface="Arial Unicode MS" pitchFamily="34" charset="-128"/>
                </a:endParaRPr>
              </a:p>
            </p:txBody>
          </p:sp>
        </p:grpSp>
        <p:sp>
          <p:nvSpPr>
            <p:cNvPr id="48150" name="Text Box 9"/>
            <p:cNvSpPr txBox="1">
              <a:spLocks noChangeArrowheads="1"/>
            </p:cNvSpPr>
            <p:nvPr/>
          </p:nvSpPr>
          <p:spPr bwMode="auto">
            <a:xfrm>
              <a:off x="2848" y="1041"/>
              <a:ext cx="2432" cy="323"/>
            </a:xfrm>
            <a:prstGeom prst="rect">
              <a:avLst/>
            </a:prstGeom>
            <a:noFill/>
            <a:ln w="38100" algn="ctr">
              <a:noFill/>
              <a:prstDash val="sysDot"/>
              <a:miter lim="800000"/>
              <a:headEnd/>
              <a:tailEnd/>
            </a:ln>
          </p:spPr>
          <p:txBody>
            <a:bodyPr>
              <a:spAutoFit/>
            </a:bodyPr>
            <a:lstStyle/>
            <a:p>
              <a:pPr>
                <a:lnSpc>
                  <a:spcPct val="95000"/>
                </a:lnSpc>
              </a:pPr>
              <a:r>
                <a:rPr lang="ca-ES" sz="1200" dirty="0">
                  <a:latin typeface="Arial Unicode MS" pitchFamily="34" charset="-128"/>
                </a:rPr>
                <a:t>New </a:t>
              </a:r>
              <a:r>
                <a:rPr lang="ca-ES" sz="1200" dirty="0" err="1">
                  <a:latin typeface="Arial Unicode MS" pitchFamily="34" charset="-128"/>
                </a:rPr>
                <a:t>jobs</a:t>
              </a:r>
              <a:r>
                <a:rPr lang="ca-ES" sz="1200" dirty="0">
                  <a:latin typeface="Arial Unicode MS" pitchFamily="34" charset="-128"/>
                </a:rPr>
                <a:t>  in 22@Barcelona </a:t>
              </a:r>
              <a:r>
                <a:rPr lang="ca-ES" sz="1200" dirty="0" err="1">
                  <a:latin typeface="Arial Unicode MS" pitchFamily="34" charset="-128"/>
                </a:rPr>
                <a:t>since</a:t>
              </a:r>
              <a:r>
                <a:rPr lang="ca-ES" sz="1200" dirty="0">
                  <a:latin typeface="Arial Unicode MS" pitchFamily="34" charset="-128"/>
                </a:rPr>
                <a:t> 2000</a:t>
              </a:r>
            </a:p>
            <a:p>
              <a:pPr>
                <a:lnSpc>
                  <a:spcPct val="95000"/>
                </a:lnSpc>
              </a:pPr>
              <a:r>
                <a:rPr lang="ca-ES" sz="900" dirty="0">
                  <a:latin typeface="Arial Unicode MS" pitchFamily="34" charset="-128"/>
                </a:rPr>
                <a:t>(</a:t>
              </a:r>
              <a:r>
                <a:rPr lang="ca-ES" sz="900" dirty="0" err="1">
                  <a:latin typeface="Arial Unicode MS" pitchFamily="34" charset="-128"/>
                </a:rPr>
                <a:t>Accumulated</a:t>
              </a:r>
              <a:r>
                <a:rPr lang="ca-ES" sz="900" dirty="0">
                  <a:latin typeface="Arial Unicode MS" pitchFamily="34" charset="-128"/>
                </a:rPr>
                <a:t> </a:t>
              </a:r>
              <a:r>
                <a:rPr lang="ca-ES" sz="900" dirty="0" err="1" smtClean="0">
                  <a:latin typeface="Arial Unicode MS" pitchFamily="34" charset="-128"/>
                </a:rPr>
                <a:t>number</a:t>
              </a:r>
              <a:r>
                <a:rPr lang="ca-ES" sz="900" dirty="0" smtClean="0">
                  <a:latin typeface="Arial Unicode MS" pitchFamily="34" charset="-128"/>
                </a:rPr>
                <a:t> </a:t>
              </a:r>
              <a:r>
                <a:rPr lang="ca-ES" sz="900" dirty="0">
                  <a:latin typeface="Arial Unicode MS" pitchFamily="34" charset="-128"/>
                </a:rPr>
                <a:t>of </a:t>
              </a:r>
              <a:r>
                <a:rPr lang="ca-ES" sz="900" dirty="0" err="1">
                  <a:latin typeface="Arial Unicode MS" pitchFamily="34" charset="-128"/>
                </a:rPr>
                <a:t>employers</a:t>
              </a:r>
              <a:r>
                <a:rPr lang="ca-ES" sz="900" dirty="0">
                  <a:latin typeface="Arial Unicode MS" pitchFamily="34" charset="-128"/>
                </a:rPr>
                <a:t>)</a:t>
              </a:r>
              <a:endParaRPr lang="ca-ES" sz="1200" dirty="0">
                <a:latin typeface="Arial Unicode MS" pitchFamily="34" charset="-128"/>
              </a:endParaRPr>
            </a:p>
            <a:p>
              <a:pPr>
                <a:lnSpc>
                  <a:spcPct val="55000"/>
                </a:lnSpc>
              </a:pPr>
              <a:endParaRPr lang="ca-ES" sz="1200" dirty="0">
                <a:latin typeface="Arial Unicode MS" pitchFamily="34" charset="-128"/>
              </a:endParaRPr>
            </a:p>
          </p:txBody>
        </p:sp>
        <p:sp>
          <p:nvSpPr>
            <p:cNvPr id="48151" name="Text Box 10"/>
            <p:cNvSpPr txBox="1">
              <a:spLocks noChangeArrowheads="1"/>
            </p:cNvSpPr>
            <p:nvPr/>
          </p:nvSpPr>
          <p:spPr bwMode="auto">
            <a:xfrm>
              <a:off x="2836" y="1344"/>
              <a:ext cx="1522" cy="174"/>
            </a:xfrm>
            <a:prstGeom prst="rect">
              <a:avLst/>
            </a:prstGeom>
            <a:solidFill>
              <a:schemeClr val="bg1"/>
            </a:solidFill>
            <a:ln w="38100" algn="ctr">
              <a:noFill/>
              <a:prstDash val="sysDot"/>
              <a:miter lim="800000"/>
              <a:headEnd/>
              <a:tailEnd/>
            </a:ln>
          </p:spPr>
          <p:txBody>
            <a:bodyPr>
              <a:spAutoFit/>
            </a:bodyPr>
            <a:lstStyle/>
            <a:p>
              <a:pPr>
                <a:spcBef>
                  <a:spcPct val="50000"/>
                </a:spcBef>
              </a:pPr>
              <a:r>
                <a:rPr lang="es-ES" sz="1200" dirty="0">
                  <a:solidFill>
                    <a:srgbClr val="078BA6"/>
                  </a:solidFill>
                  <a:latin typeface="Arial Unicode MS" pitchFamily="34" charset="-128"/>
                </a:rPr>
                <a:t>(</a:t>
              </a:r>
              <a:r>
                <a:rPr lang="en-US" sz="1200" dirty="0">
                  <a:solidFill>
                    <a:srgbClr val="078BA6"/>
                  </a:solidFill>
                  <a:latin typeface="Arial Unicode MS" pitchFamily="34" charset="-128"/>
                </a:rPr>
                <a:t>December</a:t>
              </a:r>
              <a:r>
                <a:rPr lang="es-ES" sz="1200" dirty="0">
                  <a:solidFill>
                    <a:srgbClr val="078BA6"/>
                  </a:solidFill>
                  <a:latin typeface="Arial Unicode MS" pitchFamily="34" charset="-128"/>
                </a:rPr>
                <a:t> </a:t>
              </a:r>
              <a:r>
                <a:rPr lang="es-ES" sz="1200" dirty="0" smtClean="0">
                  <a:solidFill>
                    <a:srgbClr val="078BA6"/>
                  </a:solidFill>
                  <a:latin typeface="Arial Unicode MS" pitchFamily="34" charset="-128"/>
                </a:rPr>
                <a:t>2009)</a:t>
              </a:r>
              <a:endParaRPr lang="es-ES" sz="1200" dirty="0">
                <a:solidFill>
                  <a:srgbClr val="078BA6"/>
                </a:solidFill>
                <a:latin typeface="Arial Unicode MS" pitchFamily="34" charset="-128"/>
              </a:endParaRPr>
            </a:p>
          </p:txBody>
        </p:sp>
        <p:sp>
          <p:nvSpPr>
            <p:cNvPr id="48152" name="Text Box 43"/>
            <p:cNvSpPr txBox="1">
              <a:spLocks noChangeArrowheads="1"/>
            </p:cNvSpPr>
            <p:nvPr/>
          </p:nvSpPr>
          <p:spPr bwMode="auto">
            <a:xfrm>
              <a:off x="2836" y="1621"/>
              <a:ext cx="1532" cy="276"/>
            </a:xfrm>
            <a:prstGeom prst="rect">
              <a:avLst/>
            </a:prstGeom>
            <a:solidFill>
              <a:schemeClr val="bg1"/>
            </a:solidFill>
            <a:ln w="38100" algn="ctr">
              <a:noFill/>
              <a:prstDash val="sysDot"/>
              <a:miter lim="800000"/>
              <a:headEnd/>
              <a:tailEnd/>
            </a:ln>
          </p:spPr>
          <p:txBody>
            <a:bodyPr>
              <a:spAutoFit/>
            </a:bodyPr>
            <a:lstStyle/>
            <a:p>
              <a:pPr>
                <a:spcBef>
                  <a:spcPct val="50000"/>
                </a:spcBef>
              </a:pPr>
              <a:r>
                <a:rPr lang="es-ES" sz="1000">
                  <a:latin typeface="Arial Unicode MS" pitchFamily="34" charset="-128"/>
                </a:rPr>
                <a:t>Employees of companies already located or in process to be installed</a:t>
              </a:r>
            </a:p>
          </p:txBody>
        </p:sp>
        <p:sp>
          <p:nvSpPr>
            <p:cNvPr id="48153" name="Text Box 44"/>
            <p:cNvSpPr txBox="1">
              <a:spLocks noChangeArrowheads="1"/>
            </p:cNvSpPr>
            <p:nvPr/>
          </p:nvSpPr>
          <p:spPr bwMode="auto">
            <a:xfrm>
              <a:off x="4612" y="1718"/>
              <a:ext cx="380" cy="167"/>
            </a:xfrm>
            <a:prstGeom prst="rect">
              <a:avLst/>
            </a:prstGeom>
            <a:solidFill>
              <a:schemeClr val="bg1"/>
            </a:solidFill>
            <a:ln w="38100" algn="ctr">
              <a:noFill/>
              <a:prstDash val="sysDot"/>
              <a:miter lim="800000"/>
              <a:headEnd/>
              <a:tailEnd/>
            </a:ln>
          </p:spPr>
          <p:txBody>
            <a:bodyPr>
              <a:spAutoFit/>
            </a:bodyPr>
            <a:lstStyle/>
            <a:p>
              <a:r>
                <a:rPr lang="es-ES" sz="1000" b="1">
                  <a:latin typeface="Arial Unicode MS" pitchFamily="34" charset="-128"/>
                </a:rPr>
                <a:t>42.000</a:t>
              </a:r>
            </a:p>
          </p:txBody>
        </p:sp>
        <p:sp>
          <p:nvSpPr>
            <p:cNvPr id="48154" name="Line 46"/>
            <p:cNvSpPr>
              <a:spLocks noChangeShapeType="1"/>
            </p:cNvSpPr>
            <p:nvPr/>
          </p:nvSpPr>
          <p:spPr bwMode="auto">
            <a:xfrm>
              <a:off x="2888" y="1551"/>
              <a:ext cx="2199" cy="0"/>
            </a:xfrm>
            <a:prstGeom prst="line">
              <a:avLst/>
            </a:prstGeom>
            <a:noFill/>
            <a:ln w="12700">
              <a:solidFill>
                <a:srgbClr val="078BA6"/>
              </a:solidFill>
              <a:round/>
              <a:headEnd/>
              <a:tailEnd/>
            </a:ln>
          </p:spPr>
          <p:txBody>
            <a:bodyPr/>
            <a:lstStyle/>
            <a:p>
              <a:endParaRPr lang="es-ES"/>
            </a:p>
          </p:txBody>
        </p:sp>
        <p:sp>
          <p:nvSpPr>
            <p:cNvPr id="48155" name="Line 46"/>
            <p:cNvSpPr>
              <a:spLocks noChangeShapeType="1"/>
            </p:cNvSpPr>
            <p:nvPr/>
          </p:nvSpPr>
          <p:spPr bwMode="auto">
            <a:xfrm>
              <a:off x="2888" y="1935"/>
              <a:ext cx="1484" cy="0"/>
            </a:xfrm>
            <a:prstGeom prst="line">
              <a:avLst/>
            </a:prstGeom>
            <a:noFill/>
            <a:ln w="12700">
              <a:solidFill>
                <a:srgbClr val="078BA6"/>
              </a:solidFill>
              <a:round/>
              <a:headEnd/>
              <a:tailEnd/>
            </a:ln>
          </p:spPr>
          <p:txBody>
            <a:bodyPr/>
            <a:lstStyle/>
            <a:p>
              <a:endParaRPr lang="es-ES"/>
            </a:p>
          </p:txBody>
        </p:sp>
        <p:sp>
          <p:nvSpPr>
            <p:cNvPr id="48156" name="Line 46"/>
            <p:cNvSpPr>
              <a:spLocks noChangeShapeType="1"/>
            </p:cNvSpPr>
            <p:nvPr/>
          </p:nvSpPr>
          <p:spPr bwMode="auto">
            <a:xfrm>
              <a:off x="4568" y="1935"/>
              <a:ext cx="524" cy="0"/>
            </a:xfrm>
            <a:prstGeom prst="line">
              <a:avLst/>
            </a:prstGeom>
            <a:noFill/>
            <a:ln w="25400">
              <a:solidFill>
                <a:srgbClr val="078BA6"/>
              </a:solidFill>
              <a:round/>
              <a:headEnd/>
              <a:tailEnd/>
            </a:ln>
          </p:spPr>
          <p:txBody>
            <a:bodyPr/>
            <a:lstStyle/>
            <a:p>
              <a:endParaRPr lang="es-ES"/>
            </a:p>
          </p:txBody>
        </p:sp>
      </p:grpSp>
      <p:grpSp>
        <p:nvGrpSpPr>
          <p:cNvPr id="5" name="Group 52"/>
          <p:cNvGrpSpPr>
            <a:grpSpLocks/>
          </p:cNvGrpSpPr>
          <p:nvPr/>
        </p:nvGrpSpPr>
        <p:grpSpPr bwMode="auto">
          <a:xfrm>
            <a:off x="1295400" y="3998913"/>
            <a:ext cx="2047875" cy="2054225"/>
            <a:chOff x="816" y="2519"/>
            <a:chExt cx="1290" cy="1294"/>
          </a:xfrm>
        </p:grpSpPr>
        <p:pic>
          <p:nvPicPr>
            <p:cNvPr id="48146" name="Picture 36"/>
            <p:cNvPicPr>
              <a:picLocks noChangeAspect="1" noChangeArrowheads="1"/>
            </p:cNvPicPr>
            <p:nvPr/>
          </p:nvPicPr>
          <p:blipFill>
            <a:blip r:embed="rId5" cstate="print"/>
            <a:srcRect/>
            <a:stretch>
              <a:fillRect/>
            </a:stretch>
          </p:blipFill>
          <p:spPr bwMode="auto">
            <a:xfrm>
              <a:off x="1086" y="2567"/>
              <a:ext cx="938" cy="946"/>
            </a:xfrm>
            <a:prstGeom prst="rect">
              <a:avLst/>
            </a:prstGeom>
            <a:noFill/>
            <a:ln w="38100" algn="ctr">
              <a:noFill/>
              <a:prstDash val="sysDot"/>
              <a:miter lim="800000"/>
              <a:headEnd/>
              <a:tailEnd/>
            </a:ln>
          </p:spPr>
        </p:pic>
        <p:sp>
          <p:nvSpPr>
            <p:cNvPr id="48147" name="Text Box 40"/>
            <p:cNvSpPr txBox="1">
              <a:spLocks noChangeArrowheads="1"/>
            </p:cNvSpPr>
            <p:nvPr/>
          </p:nvSpPr>
          <p:spPr bwMode="auto">
            <a:xfrm>
              <a:off x="1536" y="3570"/>
              <a:ext cx="570" cy="243"/>
            </a:xfrm>
            <a:prstGeom prst="rect">
              <a:avLst/>
            </a:prstGeom>
            <a:noFill/>
            <a:ln w="38100" algn="ctr">
              <a:noFill/>
              <a:prstDash val="sysDot"/>
              <a:miter lim="800000"/>
              <a:headEnd/>
              <a:tailEnd/>
            </a:ln>
          </p:spPr>
          <p:txBody>
            <a:bodyPr>
              <a:spAutoFit/>
            </a:bodyPr>
            <a:lstStyle/>
            <a:p>
              <a:pPr>
                <a:lnSpc>
                  <a:spcPct val="60000"/>
                </a:lnSpc>
                <a:spcBef>
                  <a:spcPct val="50000"/>
                </a:spcBef>
              </a:pPr>
              <a:r>
                <a:rPr lang="en-US" sz="1000" b="1">
                  <a:latin typeface="Arial Unicode MS" pitchFamily="34" charset="-128"/>
                </a:rPr>
                <a:t>No clusters</a:t>
              </a:r>
            </a:p>
            <a:p>
              <a:pPr>
                <a:lnSpc>
                  <a:spcPct val="60000"/>
                </a:lnSpc>
                <a:spcBef>
                  <a:spcPct val="50000"/>
                </a:spcBef>
              </a:pPr>
              <a:r>
                <a:rPr lang="en-US" sz="1000">
                  <a:latin typeface="Arial Unicode MS" pitchFamily="34" charset="-128"/>
                </a:rPr>
                <a:t>31%</a:t>
              </a:r>
            </a:p>
          </p:txBody>
        </p:sp>
        <p:sp>
          <p:nvSpPr>
            <p:cNvPr id="48148" name="Text Box 40"/>
            <p:cNvSpPr txBox="1">
              <a:spLocks noChangeArrowheads="1"/>
            </p:cNvSpPr>
            <p:nvPr/>
          </p:nvSpPr>
          <p:spPr bwMode="auto">
            <a:xfrm>
              <a:off x="816" y="2519"/>
              <a:ext cx="480" cy="243"/>
            </a:xfrm>
            <a:prstGeom prst="rect">
              <a:avLst/>
            </a:prstGeom>
            <a:noFill/>
            <a:ln w="38100" algn="ctr">
              <a:noFill/>
              <a:prstDash val="sysDot"/>
              <a:miter lim="800000"/>
              <a:headEnd/>
              <a:tailEnd/>
            </a:ln>
          </p:spPr>
          <p:txBody>
            <a:bodyPr>
              <a:spAutoFit/>
            </a:bodyPr>
            <a:lstStyle/>
            <a:p>
              <a:pPr>
                <a:lnSpc>
                  <a:spcPct val="60000"/>
                </a:lnSpc>
                <a:spcBef>
                  <a:spcPct val="50000"/>
                </a:spcBef>
              </a:pPr>
              <a:r>
                <a:rPr lang="en-US" sz="1000" b="1">
                  <a:latin typeface="Arial Unicode MS" pitchFamily="34" charset="-128"/>
                </a:rPr>
                <a:t>Clusters</a:t>
              </a:r>
            </a:p>
            <a:p>
              <a:pPr>
                <a:lnSpc>
                  <a:spcPct val="60000"/>
                </a:lnSpc>
                <a:spcBef>
                  <a:spcPct val="50000"/>
                </a:spcBef>
              </a:pPr>
              <a:r>
                <a:rPr lang="en-US" sz="1000">
                  <a:latin typeface="Arial Unicode MS" pitchFamily="34" charset="-128"/>
                </a:rPr>
                <a:t>69%</a:t>
              </a:r>
            </a:p>
          </p:txBody>
        </p:sp>
      </p:grpSp>
      <p:grpSp>
        <p:nvGrpSpPr>
          <p:cNvPr id="38" name="37 Grupo"/>
          <p:cNvGrpSpPr/>
          <p:nvPr/>
        </p:nvGrpSpPr>
        <p:grpSpPr>
          <a:xfrm>
            <a:off x="457120" y="1652588"/>
            <a:ext cx="3879930" cy="1870075"/>
            <a:chOff x="457120" y="1652588"/>
            <a:chExt cx="3879930" cy="1870075"/>
          </a:xfrm>
        </p:grpSpPr>
        <p:grpSp>
          <p:nvGrpSpPr>
            <p:cNvPr id="48136" name="Group 55"/>
            <p:cNvGrpSpPr>
              <a:grpSpLocks/>
            </p:cNvGrpSpPr>
            <p:nvPr/>
          </p:nvGrpSpPr>
          <p:grpSpPr bwMode="auto">
            <a:xfrm>
              <a:off x="457120" y="1652588"/>
              <a:ext cx="3879930" cy="1870075"/>
              <a:chOff x="288" y="1041"/>
              <a:chExt cx="2444" cy="1178"/>
            </a:xfrm>
          </p:grpSpPr>
          <p:sp>
            <p:nvSpPr>
              <p:cNvPr id="48138" name="Text Box 40"/>
              <p:cNvSpPr txBox="1">
                <a:spLocks noChangeArrowheads="1"/>
              </p:cNvSpPr>
              <p:nvPr/>
            </p:nvSpPr>
            <p:spPr bwMode="auto">
              <a:xfrm>
                <a:off x="298" y="1968"/>
                <a:ext cx="2276" cy="251"/>
              </a:xfrm>
              <a:prstGeom prst="rect">
                <a:avLst/>
              </a:prstGeom>
              <a:solidFill>
                <a:schemeClr val="bg1"/>
              </a:solidFill>
              <a:ln w="38100" algn="ctr">
                <a:noFill/>
                <a:prstDash val="sysDot"/>
                <a:miter lim="800000"/>
                <a:headEnd/>
                <a:tailEnd/>
              </a:ln>
            </p:spPr>
            <p:txBody>
              <a:bodyPr>
                <a:spAutoFit/>
              </a:bodyPr>
              <a:lstStyle/>
              <a:p>
                <a:pPr>
                  <a:spcBef>
                    <a:spcPct val="50000"/>
                  </a:spcBef>
                </a:pPr>
                <a:r>
                  <a:rPr lang="en-US">
                    <a:latin typeface="Arial Unicode MS" pitchFamily="34" charset="-128"/>
                  </a:rPr>
                  <a:t>44’6% </a:t>
                </a:r>
                <a:r>
                  <a:rPr lang="en-US" sz="1400">
                    <a:solidFill>
                      <a:srgbClr val="078BA6"/>
                    </a:solidFill>
                    <a:latin typeface="Arial Unicode MS" pitchFamily="34" charset="-128"/>
                  </a:rPr>
                  <a:t>newly created</a:t>
                </a:r>
                <a:endParaRPr lang="en-US" sz="1400" b="1">
                  <a:solidFill>
                    <a:srgbClr val="8CCBD0"/>
                  </a:solidFill>
                  <a:latin typeface="Arial Unicode MS" pitchFamily="34" charset="-128"/>
                </a:endParaRPr>
              </a:p>
            </p:txBody>
          </p:sp>
          <p:sp>
            <p:nvSpPr>
              <p:cNvPr id="48139" name="Text Box 9"/>
              <p:cNvSpPr txBox="1">
                <a:spLocks noChangeArrowheads="1"/>
              </p:cNvSpPr>
              <p:nvPr/>
            </p:nvSpPr>
            <p:spPr bwMode="auto">
              <a:xfrm>
                <a:off x="300" y="1041"/>
                <a:ext cx="2432" cy="188"/>
              </a:xfrm>
              <a:prstGeom prst="rect">
                <a:avLst/>
              </a:prstGeom>
              <a:noFill/>
              <a:ln w="38100" algn="ctr">
                <a:noFill/>
                <a:prstDash val="sysDot"/>
                <a:miter lim="800000"/>
                <a:headEnd/>
                <a:tailEnd/>
              </a:ln>
            </p:spPr>
            <p:txBody>
              <a:bodyPr>
                <a:spAutoFit/>
              </a:bodyPr>
              <a:lstStyle/>
              <a:p>
                <a:r>
                  <a:rPr lang="ca-ES" sz="1200" b="1">
                    <a:latin typeface="Arial Unicode MS" pitchFamily="34" charset="-128"/>
                  </a:rPr>
                  <a:t>New companies </a:t>
                </a:r>
                <a:r>
                  <a:rPr lang="ca-ES" sz="1200">
                    <a:latin typeface="Arial Unicode MS" pitchFamily="34" charset="-128"/>
                  </a:rPr>
                  <a:t>installed in the district since 2000</a:t>
                </a:r>
              </a:p>
            </p:txBody>
          </p:sp>
          <p:sp>
            <p:nvSpPr>
              <p:cNvPr id="48140" name="Text Box 10"/>
              <p:cNvSpPr txBox="1">
                <a:spLocks noChangeArrowheads="1"/>
              </p:cNvSpPr>
              <p:nvPr/>
            </p:nvSpPr>
            <p:spPr bwMode="auto">
              <a:xfrm>
                <a:off x="288" y="1344"/>
                <a:ext cx="1522" cy="174"/>
              </a:xfrm>
              <a:prstGeom prst="rect">
                <a:avLst/>
              </a:prstGeom>
              <a:solidFill>
                <a:schemeClr val="bg1"/>
              </a:solidFill>
              <a:ln w="38100" algn="ctr">
                <a:noFill/>
                <a:prstDash val="sysDot"/>
                <a:miter lim="800000"/>
                <a:headEnd/>
                <a:tailEnd/>
              </a:ln>
            </p:spPr>
            <p:txBody>
              <a:bodyPr>
                <a:spAutoFit/>
              </a:bodyPr>
              <a:lstStyle/>
              <a:p>
                <a:pPr>
                  <a:spcBef>
                    <a:spcPct val="50000"/>
                  </a:spcBef>
                </a:pPr>
                <a:r>
                  <a:rPr lang="es-ES" sz="1200" dirty="0">
                    <a:solidFill>
                      <a:srgbClr val="078BA6"/>
                    </a:solidFill>
                    <a:latin typeface="Arial Unicode MS" pitchFamily="34" charset="-128"/>
                  </a:rPr>
                  <a:t>(</a:t>
                </a:r>
                <a:r>
                  <a:rPr lang="en-US" sz="1200" dirty="0">
                    <a:solidFill>
                      <a:srgbClr val="078BA6"/>
                    </a:solidFill>
                    <a:latin typeface="Arial Unicode MS" pitchFamily="34" charset="-128"/>
                  </a:rPr>
                  <a:t>December</a:t>
                </a:r>
                <a:r>
                  <a:rPr lang="es-ES" sz="1200" dirty="0">
                    <a:solidFill>
                      <a:srgbClr val="078BA6"/>
                    </a:solidFill>
                    <a:latin typeface="Arial Unicode MS" pitchFamily="34" charset="-128"/>
                  </a:rPr>
                  <a:t> </a:t>
                </a:r>
                <a:r>
                  <a:rPr lang="es-ES" sz="1200" dirty="0" smtClean="0">
                    <a:solidFill>
                      <a:srgbClr val="078BA6"/>
                    </a:solidFill>
                    <a:latin typeface="Arial Unicode MS" pitchFamily="34" charset="-128"/>
                  </a:rPr>
                  <a:t>2009)</a:t>
                </a:r>
                <a:endParaRPr lang="es-ES" sz="1200" dirty="0">
                  <a:solidFill>
                    <a:srgbClr val="078BA6"/>
                  </a:solidFill>
                  <a:latin typeface="Arial Unicode MS" pitchFamily="34" charset="-128"/>
                </a:endParaRPr>
              </a:p>
            </p:txBody>
          </p:sp>
          <p:sp>
            <p:nvSpPr>
              <p:cNvPr id="48141" name="Text Box 43"/>
              <p:cNvSpPr txBox="1">
                <a:spLocks noChangeArrowheads="1"/>
              </p:cNvSpPr>
              <p:nvPr/>
            </p:nvSpPr>
            <p:spPr bwMode="auto">
              <a:xfrm>
                <a:off x="288" y="1621"/>
                <a:ext cx="1488" cy="276"/>
              </a:xfrm>
              <a:prstGeom prst="rect">
                <a:avLst/>
              </a:prstGeom>
              <a:solidFill>
                <a:schemeClr val="bg1"/>
              </a:solidFill>
              <a:ln w="38100" algn="ctr">
                <a:noFill/>
                <a:prstDash val="sysDot"/>
                <a:miter lim="800000"/>
                <a:headEnd/>
                <a:tailEnd/>
              </a:ln>
            </p:spPr>
            <p:txBody>
              <a:bodyPr>
                <a:spAutoFit/>
              </a:bodyPr>
              <a:lstStyle/>
              <a:p>
                <a:pPr>
                  <a:spcBef>
                    <a:spcPct val="50000"/>
                  </a:spcBef>
                </a:pPr>
                <a:r>
                  <a:rPr lang="es-ES" sz="1000">
                    <a:latin typeface="Arial Unicode MS" pitchFamily="34" charset="-128"/>
                  </a:rPr>
                  <a:t>Companies already located or in process to be installed</a:t>
                </a:r>
              </a:p>
            </p:txBody>
          </p:sp>
          <p:sp>
            <p:nvSpPr>
              <p:cNvPr id="48142" name="Text Box 44"/>
              <p:cNvSpPr txBox="1">
                <a:spLocks noChangeArrowheads="1"/>
              </p:cNvSpPr>
              <p:nvPr/>
            </p:nvSpPr>
            <p:spPr bwMode="auto">
              <a:xfrm>
                <a:off x="2064" y="1718"/>
                <a:ext cx="432" cy="167"/>
              </a:xfrm>
              <a:prstGeom prst="rect">
                <a:avLst/>
              </a:prstGeom>
              <a:solidFill>
                <a:schemeClr val="bg1"/>
              </a:solidFill>
              <a:ln w="38100" algn="ctr">
                <a:noFill/>
                <a:prstDash val="sysDot"/>
                <a:miter lim="800000"/>
                <a:headEnd/>
                <a:tailEnd/>
              </a:ln>
            </p:spPr>
            <p:txBody>
              <a:bodyPr>
                <a:spAutoFit/>
              </a:bodyPr>
              <a:lstStyle/>
              <a:p>
                <a:r>
                  <a:rPr lang="es-ES" sz="1000" b="1">
                    <a:latin typeface="Arial Unicode MS" pitchFamily="34" charset="-128"/>
                  </a:rPr>
                  <a:t>1.441</a:t>
                </a:r>
              </a:p>
            </p:txBody>
          </p:sp>
          <p:sp>
            <p:nvSpPr>
              <p:cNvPr id="48143" name="Line 46"/>
              <p:cNvSpPr>
                <a:spLocks noChangeShapeType="1"/>
              </p:cNvSpPr>
              <p:nvPr/>
            </p:nvSpPr>
            <p:spPr bwMode="auto">
              <a:xfrm>
                <a:off x="340" y="1551"/>
                <a:ext cx="2199" cy="0"/>
              </a:xfrm>
              <a:prstGeom prst="line">
                <a:avLst/>
              </a:prstGeom>
              <a:noFill/>
              <a:ln w="12700">
                <a:solidFill>
                  <a:srgbClr val="078BA6"/>
                </a:solidFill>
                <a:round/>
                <a:headEnd/>
                <a:tailEnd/>
              </a:ln>
            </p:spPr>
            <p:txBody>
              <a:bodyPr/>
              <a:lstStyle/>
              <a:p>
                <a:endParaRPr lang="es-ES"/>
              </a:p>
            </p:txBody>
          </p:sp>
          <p:sp>
            <p:nvSpPr>
              <p:cNvPr id="48144" name="Line 46"/>
              <p:cNvSpPr>
                <a:spLocks noChangeShapeType="1"/>
              </p:cNvSpPr>
              <p:nvPr/>
            </p:nvSpPr>
            <p:spPr bwMode="auto">
              <a:xfrm>
                <a:off x="340" y="1935"/>
                <a:ext cx="1484" cy="0"/>
              </a:xfrm>
              <a:prstGeom prst="line">
                <a:avLst/>
              </a:prstGeom>
              <a:noFill/>
              <a:ln w="12700">
                <a:solidFill>
                  <a:srgbClr val="078BA6"/>
                </a:solidFill>
                <a:round/>
                <a:headEnd/>
                <a:tailEnd/>
              </a:ln>
            </p:spPr>
            <p:txBody>
              <a:bodyPr/>
              <a:lstStyle/>
              <a:p>
                <a:endParaRPr lang="es-ES"/>
              </a:p>
            </p:txBody>
          </p:sp>
          <p:sp>
            <p:nvSpPr>
              <p:cNvPr id="48145" name="Line 46"/>
              <p:cNvSpPr>
                <a:spLocks noChangeShapeType="1"/>
              </p:cNvSpPr>
              <p:nvPr/>
            </p:nvSpPr>
            <p:spPr bwMode="auto">
              <a:xfrm>
                <a:off x="2020" y="1935"/>
                <a:ext cx="524" cy="0"/>
              </a:xfrm>
              <a:prstGeom prst="line">
                <a:avLst/>
              </a:prstGeom>
              <a:noFill/>
              <a:ln w="25400">
                <a:solidFill>
                  <a:srgbClr val="078BA6"/>
                </a:solidFill>
                <a:round/>
                <a:headEnd/>
                <a:tailEnd/>
              </a:ln>
            </p:spPr>
            <p:txBody>
              <a:bodyPr/>
              <a:lstStyle/>
              <a:p>
                <a:endParaRPr lang="es-ES"/>
              </a:p>
            </p:txBody>
          </p:sp>
        </p:grpSp>
        <p:sp>
          <p:nvSpPr>
            <p:cNvPr id="48137" name="35 Rectángulo"/>
            <p:cNvSpPr>
              <a:spLocks noChangeArrowheads="1"/>
            </p:cNvSpPr>
            <p:nvPr/>
          </p:nvSpPr>
          <p:spPr bwMode="auto">
            <a:xfrm>
              <a:off x="460385" y="1839090"/>
              <a:ext cx="2611417" cy="232587"/>
            </a:xfrm>
            <a:prstGeom prst="rect">
              <a:avLst/>
            </a:prstGeom>
            <a:noFill/>
            <a:ln w="9525">
              <a:noFill/>
              <a:miter lim="800000"/>
              <a:headEnd/>
              <a:tailEnd/>
            </a:ln>
          </p:spPr>
          <p:txBody>
            <a:bodyPr wrap="square">
              <a:spAutoFit/>
            </a:bodyPr>
            <a:lstStyle/>
            <a:p>
              <a:r>
                <a:rPr lang="ca-ES" sz="900" dirty="0">
                  <a:latin typeface="Arial Unicode MS" pitchFamily="34" charset="-128"/>
                </a:rPr>
                <a:t>(</a:t>
              </a:r>
              <a:r>
                <a:rPr lang="ca-ES" sz="900" dirty="0" err="1" smtClean="0">
                  <a:latin typeface="Arial Unicode MS" pitchFamily="34" charset="-128"/>
                </a:rPr>
                <a:t>Accumulated</a:t>
              </a:r>
              <a:r>
                <a:rPr lang="ca-ES" sz="900" dirty="0">
                  <a:latin typeface="Arial Unicode MS" pitchFamily="34" charset="-128"/>
                </a:rPr>
                <a:t> </a:t>
              </a:r>
              <a:r>
                <a:rPr lang="ca-ES" sz="900" dirty="0" err="1" smtClean="0">
                  <a:latin typeface="Arial Unicode MS" pitchFamily="34" charset="-128"/>
                </a:rPr>
                <a:t>number</a:t>
              </a:r>
              <a:r>
                <a:rPr lang="ca-ES" sz="900" dirty="0" smtClean="0">
                  <a:latin typeface="Arial Unicode MS" pitchFamily="34" charset="-128"/>
                </a:rPr>
                <a:t> </a:t>
              </a:r>
              <a:r>
                <a:rPr lang="ca-ES" sz="900" dirty="0">
                  <a:latin typeface="Arial Unicode MS" pitchFamily="34" charset="-128"/>
                </a:rPr>
                <a:t>of </a:t>
              </a:r>
              <a:r>
                <a:rPr lang="ca-ES" sz="900" dirty="0" err="1">
                  <a:latin typeface="Arial Unicode MS" pitchFamily="34" charset="-128"/>
                </a:rPr>
                <a:t>companies</a:t>
              </a:r>
              <a:r>
                <a:rPr lang="ca-ES" sz="900" dirty="0">
                  <a:latin typeface="Arial Unicode MS" pitchFamily="34" charset="-128"/>
                </a:rPr>
                <a:t>)</a:t>
              </a:r>
              <a:endParaRPr lang="es-ES" sz="9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wipe(left)">
                                      <p:cBhvr>
                                        <p:cTn id="9" dur="500"/>
                                        <p:tgtEl>
                                          <p:spTgt spid="67"/>
                                        </p:tgtEl>
                                      </p:cBhvr>
                                    </p:animEffect>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4800600" y="4043363"/>
            <a:ext cx="1928733" cy="439223"/>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dirty="0" smtClean="0">
                <a:latin typeface="Arial Unicode MS" pitchFamily="34" charset="-128"/>
              </a:rPr>
              <a:t>Social innovation</a:t>
            </a:r>
            <a:endParaRPr lang="en-US" dirty="0">
              <a:latin typeface="Arial Unicode MS" pitchFamily="34" charset="-128"/>
            </a:endParaRPr>
          </a:p>
        </p:txBody>
      </p:sp>
      <p:sp>
        <p:nvSpPr>
          <p:cNvPr id="6148" name="Rectangle 11"/>
          <p:cNvSpPr>
            <a:spLocks noChangeArrowheads="1"/>
          </p:cNvSpPr>
          <p:nvPr/>
        </p:nvSpPr>
        <p:spPr bwMode="auto">
          <a:xfrm>
            <a:off x="4518025" y="4043363"/>
            <a:ext cx="312906" cy="439223"/>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b="1" dirty="0">
                <a:latin typeface="Arial Unicode MS" pitchFamily="34" charset="-128"/>
              </a:rPr>
              <a:t>6</a:t>
            </a:r>
          </a:p>
        </p:txBody>
      </p:sp>
      <p:sp>
        <p:nvSpPr>
          <p:cNvPr id="78864" name="Line 16"/>
          <p:cNvSpPr>
            <a:spLocks noChangeShapeType="1"/>
          </p:cNvSpPr>
          <p:nvPr/>
        </p:nvSpPr>
        <p:spPr bwMode="auto">
          <a:xfrm flipH="1">
            <a:off x="4495800" y="4495800"/>
            <a:ext cx="228600" cy="0"/>
          </a:xfrm>
          <a:prstGeom prst="line">
            <a:avLst/>
          </a:prstGeom>
          <a:noFill/>
          <a:ln w="25400">
            <a:solidFill>
              <a:srgbClr val="078BA6"/>
            </a:solidFill>
            <a:round/>
            <a:headEnd/>
            <a:tailEnd/>
          </a:ln>
        </p:spPr>
        <p:txBody>
          <a:bodyPr wrap="none" anchor="ctr"/>
          <a:lstStyle/>
          <a:p>
            <a:endParaRPr lang="es-ES"/>
          </a:p>
        </p:txBody>
      </p:sp>
      <p:sp>
        <p:nvSpPr>
          <p:cNvPr id="6" name="Line 16"/>
          <p:cNvSpPr>
            <a:spLocks noChangeShapeType="1"/>
          </p:cNvSpPr>
          <p:nvPr/>
        </p:nvSpPr>
        <p:spPr bwMode="auto">
          <a:xfrm flipH="1">
            <a:off x="4940042" y="4488995"/>
            <a:ext cx="2514616" cy="0"/>
          </a:xfrm>
          <a:prstGeom prst="line">
            <a:avLst/>
          </a:prstGeom>
          <a:noFill/>
          <a:ln w="25400">
            <a:solidFill>
              <a:srgbClr val="078BA6"/>
            </a:solidFill>
            <a:round/>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886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885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6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2"/>
          <p:cNvSpPr txBox="1">
            <a:spLocks noChangeArrowheads="1"/>
          </p:cNvSpPr>
          <p:nvPr/>
        </p:nvSpPr>
        <p:spPr bwMode="auto">
          <a:xfrm>
            <a:off x="3394075" y="1981200"/>
            <a:ext cx="1787525" cy="1184275"/>
          </a:xfrm>
          <a:prstGeom prst="rect">
            <a:avLst/>
          </a:prstGeom>
          <a:noFill/>
          <a:ln w="9525">
            <a:noFill/>
            <a:miter lim="800000"/>
            <a:headEnd/>
            <a:tailEnd/>
          </a:ln>
        </p:spPr>
        <p:txBody>
          <a:bodyPr wrap="none">
            <a:spAutoFit/>
          </a:bodyPr>
          <a:lstStyle/>
          <a:p>
            <a:pPr algn="ctr"/>
            <a:r>
              <a:rPr lang="en-GB" sz="1600">
                <a:latin typeface="Arial Unicode MS" pitchFamily="34" charset="-128"/>
              </a:rPr>
              <a:t>22@ Space of</a:t>
            </a:r>
          </a:p>
          <a:p>
            <a:pPr algn="ctr"/>
            <a:r>
              <a:rPr lang="en-GB" sz="1600">
                <a:latin typeface="Arial Unicode MS" pitchFamily="34" charset="-128"/>
              </a:rPr>
              <a:t>Personal Relation</a:t>
            </a:r>
          </a:p>
          <a:p>
            <a:pPr algn="ctr"/>
            <a:endParaRPr lang="en-GB" sz="1600">
              <a:latin typeface="Arial Unicode MS" pitchFamily="34" charset="-128"/>
            </a:endParaRPr>
          </a:p>
          <a:p>
            <a:pPr algn="ctr"/>
            <a:r>
              <a:rPr lang="en-GB" sz="1600">
                <a:latin typeface="Arial Unicode MS" pitchFamily="34" charset="-128"/>
              </a:rPr>
              <a:t>22@Talent</a:t>
            </a:r>
            <a:r>
              <a:rPr lang="en-GB" sz="1600">
                <a:solidFill>
                  <a:srgbClr val="078BA6"/>
                </a:solidFill>
                <a:latin typeface="Arial Unicode MS" pitchFamily="34" charset="-128"/>
              </a:rPr>
              <a:t> </a:t>
            </a:r>
          </a:p>
        </p:txBody>
      </p:sp>
      <p:sp>
        <p:nvSpPr>
          <p:cNvPr id="29713" name="Text Box 17"/>
          <p:cNvSpPr txBox="1">
            <a:spLocks noChangeArrowheads="1"/>
          </p:cNvSpPr>
          <p:nvPr/>
        </p:nvSpPr>
        <p:spPr bwMode="auto">
          <a:xfrm>
            <a:off x="990600" y="5334000"/>
            <a:ext cx="6629400" cy="911225"/>
          </a:xfrm>
          <a:prstGeom prst="rect">
            <a:avLst/>
          </a:prstGeom>
          <a:solidFill>
            <a:srgbClr val="078BA6"/>
          </a:solidFill>
          <a:ln w="9525">
            <a:noFill/>
            <a:miter lim="800000"/>
            <a:headEnd/>
            <a:tailEnd/>
          </a:ln>
        </p:spPr>
        <p:txBody>
          <a:bodyPr>
            <a:spAutoFit/>
          </a:bodyPr>
          <a:lstStyle/>
          <a:p>
            <a:pPr algn="ctr"/>
            <a:r>
              <a:rPr lang="en-GB" sz="1600">
                <a:solidFill>
                  <a:schemeClr val="bg1"/>
                </a:solidFill>
                <a:latin typeface="Arial Unicode MS" pitchFamily="34" charset="-128"/>
              </a:rPr>
              <a:t>Increase of the belonging feeling</a:t>
            </a:r>
          </a:p>
          <a:p>
            <a:pPr algn="ctr"/>
            <a:r>
              <a:rPr lang="en-GB" sz="1600">
                <a:solidFill>
                  <a:schemeClr val="bg1"/>
                </a:solidFill>
                <a:latin typeface="Arial Unicode MS" pitchFamily="34" charset="-128"/>
              </a:rPr>
              <a:t>Creation of the community 22@</a:t>
            </a:r>
          </a:p>
          <a:p>
            <a:pPr algn="ctr"/>
            <a:r>
              <a:rPr lang="en-GB" sz="1600">
                <a:solidFill>
                  <a:schemeClr val="bg1"/>
                </a:solidFill>
                <a:latin typeface="Arial Unicode MS" pitchFamily="34" charset="-128"/>
              </a:rPr>
              <a:t>Pride to work/live in 22@</a:t>
            </a:r>
          </a:p>
        </p:txBody>
      </p:sp>
      <p:sp>
        <p:nvSpPr>
          <p:cNvPr id="56324"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dirty="0" err="1">
                <a:latin typeface="Arial Unicode MS" pitchFamily="34" charset="-128"/>
                <a:ea typeface="宋体" pitchFamily="2" charset="-122"/>
              </a:rPr>
              <a:t>Space</a:t>
            </a:r>
            <a:r>
              <a:rPr lang="es-ES" altLang="zh-CN" dirty="0">
                <a:latin typeface="Arial Unicode MS" pitchFamily="34" charset="-128"/>
                <a:ea typeface="宋体" pitchFamily="2" charset="-122"/>
              </a:rPr>
              <a:t> of personal </a:t>
            </a:r>
            <a:r>
              <a:rPr lang="es-ES" altLang="zh-CN" dirty="0" err="1">
                <a:latin typeface="Arial Unicode MS" pitchFamily="34" charset="-128"/>
                <a:ea typeface="宋体" pitchFamily="2" charset="-122"/>
              </a:rPr>
              <a:t>relation</a:t>
            </a:r>
            <a:endParaRPr lang="es-ES" altLang="zh-CN" b="1" dirty="0">
              <a:solidFill>
                <a:schemeClr val="accent1"/>
              </a:solidFill>
              <a:ea typeface="宋体" pitchFamily="2" charset="-122"/>
            </a:endParaRPr>
          </a:p>
        </p:txBody>
      </p:sp>
      <p:grpSp>
        <p:nvGrpSpPr>
          <p:cNvPr id="2" name="Group 47"/>
          <p:cNvGrpSpPr>
            <a:grpSpLocks/>
          </p:cNvGrpSpPr>
          <p:nvPr/>
        </p:nvGrpSpPr>
        <p:grpSpPr bwMode="auto">
          <a:xfrm>
            <a:off x="3352800" y="1798638"/>
            <a:ext cx="1828800" cy="1600200"/>
            <a:chOff x="2112" y="1008"/>
            <a:chExt cx="1152" cy="1008"/>
          </a:xfrm>
        </p:grpSpPr>
        <p:sp>
          <p:nvSpPr>
            <p:cNvPr id="56335" name="AutoShape 10"/>
            <p:cNvSpPr>
              <a:spLocks noChangeArrowheads="1"/>
            </p:cNvSpPr>
            <p:nvPr/>
          </p:nvSpPr>
          <p:spPr bwMode="auto">
            <a:xfrm rot="5400000">
              <a:off x="3125" y="1013"/>
              <a:ext cx="139" cy="139"/>
            </a:xfrm>
            <a:prstGeom prst="triangle">
              <a:avLst>
                <a:gd name="adj" fmla="val 50000"/>
              </a:avLst>
            </a:prstGeom>
            <a:solidFill>
              <a:srgbClr val="078BA6"/>
            </a:solidFill>
            <a:ln w="9525">
              <a:noFill/>
              <a:miter lim="800000"/>
              <a:headEnd/>
              <a:tailEnd/>
            </a:ln>
          </p:spPr>
          <p:txBody>
            <a:bodyPr rot="10800000" vert="eaVert" wrap="none" anchor="ctr"/>
            <a:lstStyle/>
            <a:p>
              <a:endParaRPr lang="es-ES_tradnl" sz="1600" u="sng"/>
            </a:p>
          </p:txBody>
        </p:sp>
        <p:sp>
          <p:nvSpPr>
            <p:cNvPr id="56336" name="AutoShape 10"/>
            <p:cNvSpPr>
              <a:spLocks noChangeArrowheads="1"/>
            </p:cNvSpPr>
            <p:nvPr/>
          </p:nvSpPr>
          <p:spPr bwMode="auto">
            <a:xfrm rot="16200000" flipH="1">
              <a:off x="2115" y="1005"/>
              <a:ext cx="139" cy="146"/>
            </a:xfrm>
            <a:prstGeom prst="triangle">
              <a:avLst>
                <a:gd name="adj" fmla="val 50000"/>
              </a:avLst>
            </a:prstGeom>
            <a:solidFill>
              <a:srgbClr val="078BA6"/>
            </a:solidFill>
            <a:ln w="9525">
              <a:noFill/>
              <a:miter lim="800000"/>
              <a:headEnd/>
              <a:tailEnd/>
            </a:ln>
          </p:spPr>
          <p:txBody>
            <a:bodyPr vert="eaVert" wrap="none" anchor="ctr"/>
            <a:lstStyle/>
            <a:p>
              <a:endParaRPr lang="es-ES_tradnl" sz="1600" u="sng"/>
            </a:p>
          </p:txBody>
        </p:sp>
        <p:sp>
          <p:nvSpPr>
            <p:cNvPr id="56337" name="Line 29"/>
            <p:cNvSpPr>
              <a:spLocks noChangeShapeType="1"/>
            </p:cNvSpPr>
            <p:nvPr/>
          </p:nvSpPr>
          <p:spPr bwMode="auto">
            <a:xfrm>
              <a:off x="2246" y="1077"/>
              <a:ext cx="907" cy="0"/>
            </a:xfrm>
            <a:prstGeom prst="line">
              <a:avLst/>
            </a:prstGeom>
            <a:noFill/>
            <a:ln w="50800">
              <a:solidFill>
                <a:srgbClr val="078BA6"/>
              </a:solidFill>
              <a:round/>
              <a:headEnd/>
              <a:tailEnd/>
            </a:ln>
          </p:spPr>
          <p:txBody>
            <a:bodyPr wrap="none" anchor="ctr"/>
            <a:lstStyle/>
            <a:p>
              <a:endParaRPr lang="es-ES"/>
            </a:p>
          </p:txBody>
        </p:sp>
        <p:sp>
          <p:nvSpPr>
            <p:cNvPr id="56338" name="AutoShape 10"/>
            <p:cNvSpPr>
              <a:spLocks noChangeArrowheads="1"/>
            </p:cNvSpPr>
            <p:nvPr/>
          </p:nvSpPr>
          <p:spPr bwMode="auto">
            <a:xfrm rot="5400000">
              <a:off x="3125" y="1877"/>
              <a:ext cx="139" cy="139"/>
            </a:xfrm>
            <a:prstGeom prst="triangle">
              <a:avLst>
                <a:gd name="adj" fmla="val 50000"/>
              </a:avLst>
            </a:prstGeom>
            <a:solidFill>
              <a:srgbClr val="078BA6"/>
            </a:solidFill>
            <a:ln w="9525">
              <a:noFill/>
              <a:miter lim="800000"/>
              <a:headEnd/>
              <a:tailEnd/>
            </a:ln>
          </p:spPr>
          <p:txBody>
            <a:bodyPr rot="10800000" vert="eaVert" wrap="none" anchor="ctr"/>
            <a:lstStyle/>
            <a:p>
              <a:endParaRPr lang="es-ES_tradnl" sz="1600" u="sng"/>
            </a:p>
          </p:txBody>
        </p:sp>
        <p:sp>
          <p:nvSpPr>
            <p:cNvPr id="56339" name="AutoShape 10"/>
            <p:cNvSpPr>
              <a:spLocks noChangeArrowheads="1"/>
            </p:cNvSpPr>
            <p:nvPr/>
          </p:nvSpPr>
          <p:spPr bwMode="auto">
            <a:xfrm rot="16200000" flipH="1">
              <a:off x="2115" y="1869"/>
              <a:ext cx="139" cy="146"/>
            </a:xfrm>
            <a:prstGeom prst="triangle">
              <a:avLst>
                <a:gd name="adj" fmla="val 50000"/>
              </a:avLst>
            </a:prstGeom>
            <a:solidFill>
              <a:srgbClr val="078BA6"/>
            </a:solidFill>
            <a:ln w="9525">
              <a:noFill/>
              <a:miter lim="800000"/>
              <a:headEnd/>
              <a:tailEnd/>
            </a:ln>
          </p:spPr>
          <p:txBody>
            <a:bodyPr vert="eaVert" wrap="none" anchor="ctr"/>
            <a:lstStyle/>
            <a:p>
              <a:endParaRPr lang="es-ES_tradnl" sz="1600" u="sng"/>
            </a:p>
          </p:txBody>
        </p:sp>
        <p:sp>
          <p:nvSpPr>
            <p:cNvPr id="56340" name="Line 32"/>
            <p:cNvSpPr>
              <a:spLocks noChangeShapeType="1"/>
            </p:cNvSpPr>
            <p:nvPr/>
          </p:nvSpPr>
          <p:spPr bwMode="auto">
            <a:xfrm>
              <a:off x="2246" y="1941"/>
              <a:ext cx="907" cy="0"/>
            </a:xfrm>
            <a:prstGeom prst="line">
              <a:avLst/>
            </a:prstGeom>
            <a:noFill/>
            <a:ln w="50800">
              <a:solidFill>
                <a:srgbClr val="078BA6"/>
              </a:solidFill>
              <a:round/>
              <a:headEnd/>
              <a:tailEnd/>
            </a:ln>
          </p:spPr>
          <p:txBody>
            <a:bodyPr wrap="none" anchor="ctr"/>
            <a:lstStyle/>
            <a:p>
              <a:endParaRPr lang="es-ES"/>
            </a:p>
          </p:txBody>
        </p:sp>
      </p:grpSp>
      <p:sp>
        <p:nvSpPr>
          <p:cNvPr id="29712" name="Text Box 16"/>
          <p:cNvSpPr txBox="1">
            <a:spLocks noChangeArrowheads="1"/>
          </p:cNvSpPr>
          <p:nvPr/>
        </p:nvSpPr>
        <p:spPr bwMode="auto">
          <a:xfrm>
            <a:off x="908050" y="4095750"/>
            <a:ext cx="2393950" cy="938213"/>
          </a:xfrm>
          <a:prstGeom prst="rect">
            <a:avLst/>
          </a:prstGeom>
          <a:noFill/>
          <a:ln w="9525">
            <a:noFill/>
            <a:miter lim="800000"/>
            <a:headEnd/>
            <a:tailEnd/>
          </a:ln>
        </p:spPr>
        <p:txBody>
          <a:bodyPr wrap="none">
            <a:spAutoFit/>
          </a:bodyPr>
          <a:lstStyle/>
          <a:p>
            <a:pPr>
              <a:lnSpc>
                <a:spcPct val="110000"/>
              </a:lnSpc>
              <a:buFontTx/>
              <a:buChar char="•"/>
            </a:pPr>
            <a:r>
              <a:rPr lang="en-GB" sz="1000">
                <a:latin typeface="Arial Unicode MS" pitchFamily="34" charset="-128"/>
              </a:rPr>
              <a:t> International Community</a:t>
            </a:r>
            <a:r>
              <a:rPr lang="en-GB" sz="1000" b="1">
                <a:latin typeface="Arial Unicode MS" pitchFamily="34" charset="-128"/>
              </a:rPr>
              <a:t>: IN22@</a:t>
            </a:r>
          </a:p>
          <a:p>
            <a:pPr>
              <a:lnSpc>
                <a:spcPct val="110000"/>
              </a:lnSpc>
              <a:buFontTx/>
              <a:buChar char="•"/>
            </a:pPr>
            <a:r>
              <a:rPr lang="en-GB" sz="1000">
                <a:latin typeface="Arial Unicode MS" pitchFamily="34" charset="-128"/>
              </a:rPr>
              <a:t> Access to education</a:t>
            </a:r>
          </a:p>
          <a:p>
            <a:pPr>
              <a:lnSpc>
                <a:spcPct val="110000"/>
              </a:lnSpc>
              <a:buFontTx/>
              <a:buChar char="•"/>
            </a:pPr>
            <a:r>
              <a:rPr lang="en-GB" sz="1000">
                <a:latin typeface="Arial Unicode MS" pitchFamily="34" charset="-128"/>
              </a:rPr>
              <a:t> Relationship spaces</a:t>
            </a:r>
          </a:p>
          <a:p>
            <a:pPr>
              <a:lnSpc>
                <a:spcPct val="110000"/>
              </a:lnSpc>
              <a:buFontTx/>
              <a:buChar char="•"/>
            </a:pPr>
            <a:r>
              <a:rPr lang="en-GB" sz="1000">
                <a:latin typeface="Arial Unicode MS" pitchFamily="34" charset="-128"/>
              </a:rPr>
              <a:t> Networking: </a:t>
            </a:r>
            <a:r>
              <a:rPr lang="en-GB" sz="1000" b="1">
                <a:latin typeface="Arial Unicode MS" pitchFamily="34" charset="-128"/>
              </a:rPr>
              <a:t>22@Update Breakfast</a:t>
            </a:r>
            <a:r>
              <a:rPr lang="en-GB" sz="1000">
                <a:latin typeface="Arial Unicode MS" pitchFamily="34" charset="-128"/>
              </a:rPr>
              <a:t>,…</a:t>
            </a:r>
          </a:p>
          <a:p>
            <a:pPr>
              <a:lnSpc>
                <a:spcPct val="110000"/>
              </a:lnSpc>
              <a:buFontTx/>
              <a:buChar char="•"/>
            </a:pPr>
            <a:r>
              <a:rPr lang="en-GB" sz="1000">
                <a:latin typeface="Arial Unicode MS" pitchFamily="34" charset="-128"/>
              </a:rPr>
              <a:t> </a:t>
            </a:r>
            <a:r>
              <a:rPr lang="en-GB" sz="1000" b="1">
                <a:latin typeface="Arial Unicode MS" pitchFamily="34" charset="-128"/>
              </a:rPr>
              <a:t>22@Voluntariat</a:t>
            </a:r>
          </a:p>
        </p:txBody>
      </p:sp>
      <p:pic>
        <p:nvPicPr>
          <p:cNvPr id="56327" name="Picture 42"/>
          <p:cNvPicPr>
            <a:picLocks noChangeAspect="1" noChangeArrowheads="1"/>
          </p:cNvPicPr>
          <p:nvPr/>
        </p:nvPicPr>
        <p:blipFill>
          <a:blip r:embed="rId3" cstate="print"/>
          <a:srcRect/>
          <a:stretch>
            <a:fillRect/>
          </a:stretch>
        </p:blipFill>
        <p:spPr bwMode="auto">
          <a:xfrm>
            <a:off x="954088" y="1493838"/>
            <a:ext cx="2147887" cy="2147887"/>
          </a:xfrm>
          <a:prstGeom prst="rect">
            <a:avLst/>
          </a:prstGeom>
          <a:noFill/>
          <a:ln w="9525">
            <a:noFill/>
            <a:miter lim="800000"/>
            <a:headEnd/>
            <a:tailEnd/>
          </a:ln>
        </p:spPr>
      </p:pic>
      <p:sp>
        <p:nvSpPr>
          <p:cNvPr id="29711" name="Text Box 15"/>
          <p:cNvSpPr txBox="1">
            <a:spLocks noChangeArrowheads="1"/>
          </p:cNvSpPr>
          <p:nvPr/>
        </p:nvSpPr>
        <p:spPr bwMode="auto">
          <a:xfrm>
            <a:off x="5410200" y="4084638"/>
            <a:ext cx="2206625" cy="830262"/>
          </a:xfrm>
          <a:prstGeom prst="rect">
            <a:avLst/>
          </a:prstGeom>
          <a:noFill/>
          <a:ln w="9525">
            <a:noFill/>
            <a:miter lim="800000"/>
            <a:headEnd/>
            <a:tailEnd/>
          </a:ln>
        </p:spPr>
        <p:txBody>
          <a:bodyPr wrap="none">
            <a:spAutoFit/>
          </a:bodyPr>
          <a:lstStyle/>
          <a:p>
            <a:pPr>
              <a:lnSpc>
                <a:spcPct val="120000"/>
              </a:lnSpc>
              <a:buFontTx/>
              <a:buChar char="•"/>
            </a:pPr>
            <a:r>
              <a:rPr lang="en-GB" sz="1000">
                <a:latin typeface="Arial Unicode MS" pitchFamily="34" charset="-128"/>
              </a:rPr>
              <a:t> </a:t>
            </a:r>
            <a:r>
              <a:rPr lang="en-GB" sz="1000" b="1">
                <a:latin typeface="Arial Unicode MS" pitchFamily="34" charset="-128"/>
              </a:rPr>
              <a:t>22@Districte Digital </a:t>
            </a:r>
          </a:p>
          <a:p>
            <a:pPr>
              <a:lnSpc>
                <a:spcPct val="120000"/>
              </a:lnSpc>
              <a:buFontTx/>
              <a:buChar char="•"/>
            </a:pPr>
            <a:r>
              <a:rPr lang="en-GB" sz="1000">
                <a:latin typeface="Arial Unicode MS" pitchFamily="34" charset="-128"/>
              </a:rPr>
              <a:t> Actions of direct communication</a:t>
            </a:r>
          </a:p>
          <a:p>
            <a:pPr>
              <a:lnSpc>
                <a:spcPct val="120000"/>
              </a:lnSpc>
              <a:buFontTx/>
              <a:buChar char="•"/>
            </a:pPr>
            <a:r>
              <a:rPr lang="en-GB" sz="1000">
                <a:latin typeface="Arial Unicode MS" pitchFamily="34" charset="-128"/>
              </a:rPr>
              <a:t> Support to initiatives of the district </a:t>
            </a:r>
          </a:p>
          <a:p>
            <a:pPr>
              <a:lnSpc>
                <a:spcPct val="120000"/>
              </a:lnSpc>
              <a:buFontTx/>
              <a:buChar char="•"/>
            </a:pPr>
            <a:r>
              <a:rPr lang="en-GB" sz="1000">
                <a:latin typeface="Arial Unicode MS" pitchFamily="34" charset="-128"/>
              </a:rPr>
              <a:t> </a:t>
            </a:r>
            <a:r>
              <a:rPr lang="en-GB" sz="1000" b="1">
                <a:latin typeface="Arial Unicode MS" pitchFamily="34" charset="-128"/>
              </a:rPr>
              <a:t>22@Staying in company</a:t>
            </a:r>
          </a:p>
        </p:txBody>
      </p:sp>
      <p:pic>
        <p:nvPicPr>
          <p:cNvPr id="56329" name="Picture 45"/>
          <p:cNvPicPr>
            <a:picLocks noChangeAspect="1" noChangeArrowheads="1"/>
          </p:cNvPicPr>
          <p:nvPr/>
        </p:nvPicPr>
        <p:blipFill>
          <a:blip r:embed="rId4" cstate="print"/>
          <a:srcRect/>
          <a:stretch>
            <a:fillRect/>
          </a:stretch>
        </p:blipFill>
        <p:spPr bwMode="auto">
          <a:xfrm>
            <a:off x="5470525" y="1493838"/>
            <a:ext cx="2149475" cy="2146300"/>
          </a:xfrm>
          <a:prstGeom prst="rect">
            <a:avLst/>
          </a:prstGeom>
          <a:noFill/>
          <a:ln w="9525">
            <a:noFill/>
            <a:miter lim="800000"/>
            <a:headEnd/>
            <a:tailEnd/>
          </a:ln>
        </p:spPr>
      </p:pic>
      <p:sp>
        <p:nvSpPr>
          <p:cNvPr id="56330" name="Line 48"/>
          <p:cNvSpPr>
            <a:spLocks noChangeShapeType="1"/>
          </p:cNvSpPr>
          <p:nvPr/>
        </p:nvSpPr>
        <p:spPr bwMode="auto">
          <a:xfrm flipH="1">
            <a:off x="3505200" y="2643188"/>
            <a:ext cx="1600200" cy="0"/>
          </a:xfrm>
          <a:prstGeom prst="line">
            <a:avLst/>
          </a:prstGeom>
          <a:noFill/>
          <a:ln w="19050">
            <a:solidFill>
              <a:schemeClr val="tx1"/>
            </a:solidFill>
            <a:round/>
            <a:headEnd/>
            <a:tailEnd/>
          </a:ln>
        </p:spPr>
        <p:txBody>
          <a:bodyPr wrap="none" anchor="ctr"/>
          <a:lstStyle/>
          <a:p>
            <a:endParaRPr lang="es-ES"/>
          </a:p>
        </p:txBody>
      </p:sp>
      <p:sp>
        <p:nvSpPr>
          <p:cNvPr id="56331" name="Rectangle 49"/>
          <p:cNvSpPr>
            <a:spLocks noChangeArrowheads="1"/>
          </p:cNvSpPr>
          <p:nvPr/>
        </p:nvSpPr>
        <p:spPr bwMode="auto">
          <a:xfrm>
            <a:off x="952500" y="3703638"/>
            <a:ext cx="2147888" cy="381000"/>
          </a:xfrm>
          <a:prstGeom prst="rect">
            <a:avLst/>
          </a:prstGeom>
          <a:solidFill>
            <a:srgbClr val="078BA6"/>
          </a:solidFill>
          <a:ln w="9525">
            <a:noFill/>
            <a:miter lim="800000"/>
            <a:headEnd/>
            <a:tailEnd/>
          </a:ln>
        </p:spPr>
        <p:txBody>
          <a:bodyPr wrap="none" anchor="ctr"/>
          <a:lstStyle/>
          <a:p>
            <a:pPr algn="r"/>
            <a:endParaRPr lang="es-ES"/>
          </a:p>
        </p:txBody>
      </p:sp>
      <p:sp>
        <p:nvSpPr>
          <p:cNvPr id="56332" name="Text Box 13"/>
          <p:cNvSpPr txBox="1">
            <a:spLocks noChangeArrowheads="1"/>
          </p:cNvSpPr>
          <p:nvPr/>
        </p:nvSpPr>
        <p:spPr bwMode="auto">
          <a:xfrm>
            <a:off x="966788" y="3703638"/>
            <a:ext cx="1844675" cy="330200"/>
          </a:xfrm>
          <a:prstGeom prst="rect">
            <a:avLst/>
          </a:prstGeom>
          <a:noFill/>
          <a:ln w="9525">
            <a:noFill/>
            <a:miter lim="800000"/>
            <a:headEnd/>
            <a:tailEnd/>
          </a:ln>
        </p:spPr>
        <p:txBody>
          <a:bodyPr wrap="none">
            <a:spAutoFit/>
          </a:bodyPr>
          <a:lstStyle/>
          <a:p>
            <a:r>
              <a:rPr lang="en-GB" sz="1400">
                <a:solidFill>
                  <a:schemeClr val="bg1"/>
                </a:solidFill>
                <a:latin typeface="Arial Unicode MS" pitchFamily="34" charset="-128"/>
              </a:rPr>
              <a:t>For the professionals</a:t>
            </a:r>
          </a:p>
        </p:txBody>
      </p:sp>
      <p:sp>
        <p:nvSpPr>
          <p:cNvPr id="56333" name="Rectangle 50"/>
          <p:cNvSpPr>
            <a:spLocks noChangeArrowheads="1"/>
          </p:cNvSpPr>
          <p:nvPr/>
        </p:nvSpPr>
        <p:spPr bwMode="auto">
          <a:xfrm>
            <a:off x="5472113" y="3703638"/>
            <a:ext cx="2147887" cy="381000"/>
          </a:xfrm>
          <a:prstGeom prst="rect">
            <a:avLst/>
          </a:prstGeom>
          <a:solidFill>
            <a:srgbClr val="078BA6"/>
          </a:solidFill>
          <a:ln w="9525">
            <a:noFill/>
            <a:miter lim="800000"/>
            <a:headEnd/>
            <a:tailEnd/>
          </a:ln>
        </p:spPr>
        <p:txBody>
          <a:bodyPr wrap="none" anchor="ctr"/>
          <a:lstStyle/>
          <a:p>
            <a:pPr algn="r"/>
            <a:endParaRPr lang="es-ES"/>
          </a:p>
        </p:txBody>
      </p:sp>
      <p:sp>
        <p:nvSpPr>
          <p:cNvPr id="56334" name="Text Box 13"/>
          <p:cNvSpPr txBox="1">
            <a:spLocks noChangeArrowheads="1"/>
          </p:cNvSpPr>
          <p:nvPr/>
        </p:nvSpPr>
        <p:spPr bwMode="auto">
          <a:xfrm>
            <a:off x="5684838" y="3703638"/>
            <a:ext cx="1676400" cy="330200"/>
          </a:xfrm>
          <a:prstGeom prst="rect">
            <a:avLst/>
          </a:prstGeom>
          <a:noFill/>
          <a:ln w="9525">
            <a:noFill/>
            <a:miter lim="800000"/>
            <a:headEnd/>
            <a:tailEnd/>
          </a:ln>
        </p:spPr>
        <p:txBody>
          <a:bodyPr wrap="none">
            <a:spAutoFit/>
          </a:bodyPr>
          <a:lstStyle/>
          <a:p>
            <a:pPr algn="ctr"/>
            <a:r>
              <a:rPr lang="en-GB" sz="1400">
                <a:solidFill>
                  <a:schemeClr val="bg1"/>
                </a:solidFill>
                <a:latin typeface="Arial Unicode MS" pitchFamily="34" charset="-128"/>
              </a:rPr>
              <a:t>For the neighbours</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Citizens Projects</a:t>
            </a:r>
            <a:endParaRPr lang="es-ES" altLang="zh-CN" b="1">
              <a:solidFill>
                <a:schemeClr val="accent1"/>
              </a:solidFill>
              <a:ea typeface="宋体" pitchFamily="2" charset="-122"/>
            </a:endParaRPr>
          </a:p>
        </p:txBody>
      </p:sp>
      <p:sp>
        <p:nvSpPr>
          <p:cNvPr id="29713" name="Text Box 17"/>
          <p:cNvSpPr txBox="1">
            <a:spLocks noChangeArrowheads="1"/>
          </p:cNvSpPr>
          <p:nvPr/>
        </p:nvSpPr>
        <p:spPr bwMode="auto">
          <a:xfrm>
            <a:off x="990600" y="5257800"/>
            <a:ext cx="6629400" cy="911225"/>
          </a:xfrm>
          <a:prstGeom prst="rect">
            <a:avLst/>
          </a:prstGeom>
          <a:solidFill>
            <a:srgbClr val="078BA6"/>
          </a:solidFill>
          <a:ln w="9525">
            <a:noFill/>
            <a:miter lim="800000"/>
            <a:headEnd/>
            <a:tailEnd/>
          </a:ln>
        </p:spPr>
        <p:txBody>
          <a:bodyPr>
            <a:spAutoFit/>
          </a:bodyPr>
          <a:lstStyle/>
          <a:p>
            <a:pPr algn="ctr"/>
            <a:r>
              <a:rPr lang="en-US" sz="1600">
                <a:solidFill>
                  <a:schemeClr val="bg1"/>
                </a:solidFill>
                <a:latin typeface="Arial Unicode MS" pitchFamily="34" charset="-128"/>
              </a:rPr>
              <a:t>Sponsorship and participation in the neighbourhood activities</a:t>
            </a:r>
          </a:p>
          <a:p>
            <a:pPr algn="ctr"/>
            <a:r>
              <a:rPr lang="en-US" sz="1600">
                <a:solidFill>
                  <a:schemeClr val="bg1"/>
                </a:solidFill>
                <a:latin typeface="Arial Unicode MS" pitchFamily="34" charset="-128"/>
              </a:rPr>
              <a:t>Direct communication actions</a:t>
            </a:r>
          </a:p>
          <a:p>
            <a:pPr algn="ctr"/>
            <a:r>
              <a:rPr lang="en-US" sz="1600">
                <a:solidFill>
                  <a:schemeClr val="bg1"/>
                </a:solidFill>
                <a:latin typeface="Arial Unicode MS" pitchFamily="34" charset="-128"/>
              </a:rPr>
              <a:t>Neighbours needs analysis</a:t>
            </a:r>
          </a:p>
        </p:txBody>
      </p:sp>
      <p:sp>
        <p:nvSpPr>
          <p:cNvPr id="29712" name="Text Box 16"/>
          <p:cNvSpPr txBox="1">
            <a:spLocks noChangeArrowheads="1"/>
          </p:cNvSpPr>
          <p:nvPr/>
        </p:nvSpPr>
        <p:spPr bwMode="auto">
          <a:xfrm>
            <a:off x="904875" y="4038600"/>
            <a:ext cx="2676525" cy="1200150"/>
          </a:xfrm>
          <a:prstGeom prst="rect">
            <a:avLst/>
          </a:prstGeom>
          <a:noFill/>
          <a:ln w="9525">
            <a:noFill/>
            <a:miter lim="800000"/>
            <a:headEnd/>
            <a:tailEnd/>
          </a:ln>
        </p:spPr>
        <p:txBody>
          <a:bodyPr>
            <a:spAutoFit/>
          </a:bodyPr>
          <a:lstStyle/>
          <a:p>
            <a:pPr>
              <a:lnSpc>
                <a:spcPct val="90000"/>
              </a:lnSpc>
              <a:buFontTx/>
              <a:buChar char="•"/>
            </a:pPr>
            <a:r>
              <a:rPr lang="en-GB" sz="1000">
                <a:latin typeface="Arial Unicode MS" pitchFamily="34" charset="-128"/>
              </a:rPr>
              <a:t> </a:t>
            </a:r>
            <a:r>
              <a:rPr lang="en-US" sz="1000">
                <a:latin typeface="Arial Unicode MS" pitchFamily="34" charset="-128"/>
              </a:rPr>
              <a:t>Virtual Memory of the Sant Martí                         District’s elders</a:t>
            </a:r>
            <a:endParaRPr lang="en-GB" sz="1000">
              <a:latin typeface="Arial Unicode MS" pitchFamily="34" charset="-128"/>
            </a:endParaRPr>
          </a:p>
          <a:p>
            <a:pPr>
              <a:lnSpc>
                <a:spcPct val="130000"/>
              </a:lnSpc>
              <a:buFontTx/>
              <a:buChar char="•"/>
            </a:pPr>
            <a:r>
              <a:rPr lang="en-GB" sz="1000">
                <a:latin typeface="Arial Unicode MS" pitchFamily="34" charset="-128"/>
              </a:rPr>
              <a:t> </a:t>
            </a:r>
            <a:r>
              <a:rPr lang="en-US" sz="1000">
                <a:latin typeface="Arial Unicode MS" pitchFamily="34" charset="-128"/>
              </a:rPr>
              <a:t>New multimedia classrooms</a:t>
            </a:r>
            <a:endParaRPr lang="en-GB" sz="1000">
              <a:latin typeface="Arial Unicode MS" pitchFamily="34" charset="-128"/>
            </a:endParaRPr>
          </a:p>
          <a:p>
            <a:pPr>
              <a:lnSpc>
                <a:spcPct val="110000"/>
              </a:lnSpc>
              <a:buFontTx/>
              <a:buChar char="•"/>
            </a:pPr>
            <a:r>
              <a:rPr lang="en-US" sz="1000">
                <a:latin typeface="Arial Unicode MS" pitchFamily="34" charset="-128"/>
              </a:rPr>
              <a:t> Computer recycling network</a:t>
            </a:r>
            <a:endParaRPr lang="en-GB" sz="1000">
              <a:latin typeface="Arial Unicode MS" pitchFamily="34" charset="-128"/>
            </a:endParaRPr>
          </a:p>
          <a:p>
            <a:pPr>
              <a:lnSpc>
                <a:spcPct val="110000"/>
              </a:lnSpc>
              <a:buFontTx/>
              <a:buChar char="•"/>
            </a:pPr>
            <a:r>
              <a:rPr lang="en-GB" sz="1000">
                <a:latin typeface="Arial Unicode MS" pitchFamily="34" charset="-128"/>
              </a:rPr>
              <a:t> </a:t>
            </a:r>
            <a:r>
              <a:rPr lang="en-US" sz="1000">
                <a:latin typeface="Arial Unicode MS" pitchFamily="34" charset="-128"/>
              </a:rPr>
              <a:t>Families on line</a:t>
            </a:r>
            <a:endParaRPr lang="en-GB" sz="1000">
              <a:latin typeface="Arial Unicode MS" pitchFamily="34" charset="-128"/>
            </a:endParaRPr>
          </a:p>
          <a:p>
            <a:pPr>
              <a:lnSpc>
                <a:spcPct val="110000"/>
              </a:lnSpc>
              <a:buFontTx/>
              <a:buChar char="•"/>
            </a:pPr>
            <a:r>
              <a:rPr lang="en-US" sz="1000">
                <a:latin typeface="Arial Unicode MS" pitchFamily="34" charset="-128"/>
              </a:rPr>
              <a:t> Discovering Sant Martí District</a:t>
            </a:r>
            <a:endParaRPr lang="en-GB" sz="1000">
              <a:latin typeface="Arial Unicode MS" pitchFamily="34" charset="-128"/>
            </a:endParaRPr>
          </a:p>
        </p:txBody>
      </p:sp>
      <p:sp>
        <p:nvSpPr>
          <p:cNvPr id="29711" name="Text Box 15"/>
          <p:cNvSpPr txBox="1">
            <a:spLocks noChangeArrowheads="1"/>
          </p:cNvSpPr>
          <p:nvPr/>
        </p:nvSpPr>
        <p:spPr bwMode="auto">
          <a:xfrm>
            <a:off x="5434013" y="4038600"/>
            <a:ext cx="1652587" cy="1016000"/>
          </a:xfrm>
          <a:prstGeom prst="rect">
            <a:avLst/>
          </a:prstGeom>
          <a:noFill/>
          <a:ln w="9525">
            <a:noFill/>
            <a:miter lim="800000"/>
            <a:headEnd/>
            <a:tailEnd/>
          </a:ln>
        </p:spPr>
        <p:txBody>
          <a:bodyPr>
            <a:spAutoFit/>
          </a:bodyPr>
          <a:lstStyle/>
          <a:p>
            <a:pPr>
              <a:lnSpc>
                <a:spcPct val="120000"/>
              </a:lnSpc>
              <a:buFontTx/>
              <a:buChar char="•"/>
            </a:pPr>
            <a:r>
              <a:rPr lang="en-GB" sz="1000">
                <a:latin typeface="Arial Unicode MS" pitchFamily="34" charset="-128"/>
              </a:rPr>
              <a:t> CreaTalent</a:t>
            </a:r>
          </a:p>
          <a:p>
            <a:pPr>
              <a:lnSpc>
                <a:spcPct val="120000"/>
              </a:lnSpc>
              <a:buFontTx/>
              <a:buChar char="•"/>
            </a:pPr>
            <a:r>
              <a:rPr lang="en-GB" sz="1000">
                <a:latin typeface="Arial Unicode MS" pitchFamily="34" charset="-128"/>
              </a:rPr>
              <a:t>22@FP</a:t>
            </a:r>
          </a:p>
          <a:p>
            <a:pPr>
              <a:lnSpc>
                <a:spcPct val="120000"/>
              </a:lnSpc>
              <a:buFontTx/>
              <a:buChar char="•"/>
            </a:pPr>
            <a:r>
              <a:rPr lang="en-GB" sz="1000">
                <a:latin typeface="Arial Unicode MS" pitchFamily="34" charset="-128"/>
              </a:rPr>
              <a:t> 22@Becat</a:t>
            </a:r>
          </a:p>
          <a:p>
            <a:pPr>
              <a:lnSpc>
                <a:spcPct val="120000"/>
              </a:lnSpc>
              <a:buFontTx/>
              <a:buChar char="•"/>
            </a:pPr>
            <a:r>
              <a:rPr lang="en-GB" sz="1000">
                <a:latin typeface="Arial Unicode MS" pitchFamily="34" charset="-128"/>
              </a:rPr>
              <a:t> MITSpain</a:t>
            </a:r>
          </a:p>
          <a:p>
            <a:pPr>
              <a:lnSpc>
                <a:spcPct val="120000"/>
              </a:lnSpc>
              <a:buFontTx/>
              <a:buChar char="•"/>
            </a:pPr>
            <a:r>
              <a:rPr lang="en-GB" sz="1000">
                <a:latin typeface="Arial Unicode MS" pitchFamily="34" charset="-128"/>
              </a:rPr>
              <a:t> 22@Master/22@Degree</a:t>
            </a:r>
          </a:p>
        </p:txBody>
      </p:sp>
      <p:sp>
        <p:nvSpPr>
          <p:cNvPr id="57350" name="Rectangle 28"/>
          <p:cNvSpPr>
            <a:spLocks noChangeArrowheads="1"/>
          </p:cNvSpPr>
          <p:nvPr/>
        </p:nvSpPr>
        <p:spPr bwMode="auto">
          <a:xfrm>
            <a:off x="952500" y="3657600"/>
            <a:ext cx="2147888" cy="381000"/>
          </a:xfrm>
          <a:prstGeom prst="rect">
            <a:avLst/>
          </a:prstGeom>
          <a:solidFill>
            <a:srgbClr val="078BA6"/>
          </a:solidFill>
          <a:ln w="9525">
            <a:noFill/>
            <a:miter lim="800000"/>
            <a:headEnd/>
            <a:tailEnd/>
          </a:ln>
        </p:spPr>
        <p:txBody>
          <a:bodyPr wrap="none" anchor="ctr"/>
          <a:lstStyle/>
          <a:p>
            <a:pPr algn="r"/>
            <a:endParaRPr lang="es-ES"/>
          </a:p>
        </p:txBody>
      </p:sp>
      <p:sp>
        <p:nvSpPr>
          <p:cNvPr id="57351" name="Rectangle 30"/>
          <p:cNvSpPr>
            <a:spLocks noChangeArrowheads="1"/>
          </p:cNvSpPr>
          <p:nvPr/>
        </p:nvSpPr>
        <p:spPr bwMode="auto">
          <a:xfrm>
            <a:off x="5472113" y="3657600"/>
            <a:ext cx="2147887" cy="381000"/>
          </a:xfrm>
          <a:prstGeom prst="rect">
            <a:avLst/>
          </a:prstGeom>
          <a:solidFill>
            <a:srgbClr val="078BA6"/>
          </a:solidFill>
          <a:ln w="9525">
            <a:noFill/>
            <a:miter lim="800000"/>
            <a:headEnd/>
            <a:tailEnd/>
          </a:ln>
        </p:spPr>
        <p:txBody>
          <a:bodyPr wrap="none" anchor="ctr"/>
          <a:lstStyle/>
          <a:p>
            <a:pPr algn="r"/>
            <a:endParaRPr lang="es-ES"/>
          </a:p>
        </p:txBody>
      </p:sp>
      <p:sp>
        <p:nvSpPr>
          <p:cNvPr id="57352" name="Text Box 13"/>
          <p:cNvSpPr txBox="1">
            <a:spLocks noChangeArrowheads="1"/>
          </p:cNvSpPr>
          <p:nvPr/>
        </p:nvSpPr>
        <p:spPr bwMode="auto">
          <a:xfrm>
            <a:off x="5483225" y="3687763"/>
            <a:ext cx="1063625" cy="307975"/>
          </a:xfrm>
          <a:prstGeom prst="rect">
            <a:avLst/>
          </a:prstGeom>
          <a:noFill/>
          <a:ln w="9525">
            <a:noFill/>
            <a:miter lim="800000"/>
            <a:headEnd/>
            <a:tailEnd/>
          </a:ln>
        </p:spPr>
        <p:txBody>
          <a:bodyPr wrap="none">
            <a:spAutoFit/>
          </a:bodyPr>
          <a:lstStyle/>
          <a:p>
            <a:pPr algn="ctr"/>
            <a:r>
              <a:rPr lang="en-US" sz="1400">
                <a:solidFill>
                  <a:schemeClr val="bg1"/>
                </a:solidFill>
                <a:latin typeface="Arial Unicode MS" pitchFamily="34" charset="-128"/>
              </a:rPr>
              <a:t>22@Talent</a:t>
            </a:r>
            <a:endParaRPr lang="es-ES" sz="1400">
              <a:solidFill>
                <a:schemeClr val="bg1"/>
              </a:solidFill>
              <a:latin typeface="Arial Unicode MS" pitchFamily="34" charset="-128"/>
            </a:endParaRPr>
          </a:p>
        </p:txBody>
      </p:sp>
      <p:sp>
        <p:nvSpPr>
          <p:cNvPr id="57353" name="Text Box 13"/>
          <p:cNvSpPr txBox="1">
            <a:spLocks noChangeArrowheads="1"/>
          </p:cNvSpPr>
          <p:nvPr/>
        </p:nvSpPr>
        <p:spPr bwMode="auto">
          <a:xfrm>
            <a:off x="1100138" y="3687763"/>
            <a:ext cx="1747837" cy="330200"/>
          </a:xfrm>
          <a:prstGeom prst="rect">
            <a:avLst/>
          </a:prstGeom>
          <a:noFill/>
          <a:ln w="9525">
            <a:noFill/>
            <a:miter lim="800000"/>
            <a:headEnd/>
            <a:tailEnd/>
          </a:ln>
        </p:spPr>
        <p:txBody>
          <a:bodyPr wrap="none">
            <a:spAutoFit/>
          </a:bodyPr>
          <a:lstStyle/>
          <a:p>
            <a:pPr algn="ctr"/>
            <a:r>
              <a:rPr lang="en-US" sz="1400">
                <a:solidFill>
                  <a:schemeClr val="bg1"/>
                </a:solidFill>
                <a:latin typeface="Arial Unicode MS" pitchFamily="34" charset="-128"/>
              </a:rPr>
              <a:t>22@Districte Digital</a:t>
            </a:r>
            <a:endParaRPr lang="es-ES" sz="1400">
              <a:solidFill>
                <a:schemeClr val="bg1"/>
              </a:solidFill>
              <a:latin typeface="Arial Unicode MS" pitchFamily="34" charset="-128"/>
            </a:endParaRPr>
          </a:p>
        </p:txBody>
      </p:sp>
      <p:pic>
        <p:nvPicPr>
          <p:cNvPr id="57354" name="Picture 36"/>
          <p:cNvPicPr>
            <a:picLocks noChangeAspect="1" noChangeArrowheads="1"/>
          </p:cNvPicPr>
          <p:nvPr/>
        </p:nvPicPr>
        <p:blipFill>
          <a:blip r:embed="rId3" cstate="print"/>
          <a:srcRect/>
          <a:stretch>
            <a:fillRect/>
          </a:stretch>
        </p:blipFill>
        <p:spPr bwMode="auto">
          <a:xfrm>
            <a:off x="957263" y="1447800"/>
            <a:ext cx="2144712" cy="2144713"/>
          </a:xfrm>
          <a:prstGeom prst="rect">
            <a:avLst/>
          </a:prstGeom>
          <a:noFill/>
          <a:ln w="9525">
            <a:noFill/>
            <a:miter lim="800000"/>
            <a:headEnd/>
            <a:tailEnd/>
          </a:ln>
        </p:spPr>
      </p:pic>
      <p:pic>
        <p:nvPicPr>
          <p:cNvPr id="57355" name="Picture 2" descr="scratch_1_v1.jpg"/>
          <p:cNvPicPr>
            <a:picLocks noChangeAspect="1" noChangeArrowheads="1"/>
          </p:cNvPicPr>
          <p:nvPr/>
        </p:nvPicPr>
        <p:blipFill>
          <a:blip r:embed="rId4" cstate="print"/>
          <a:srcRect/>
          <a:stretch>
            <a:fillRect/>
          </a:stretch>
        </p:blipFill>
        <p:spPr bwMode="auto">
          <a:xfrm>
            <a:off x="5429250" y="1357313"/>
            <a:ext cx="2214563" cy="2314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final"/>
          <p:cNvPicPr>
            <a:picLocks noChangeAspect="1" noChangeArrowheads="1"/>
          </p:cNvPicPr>
          <p:nvPr/>
        </p:nvPicPr>
        <p:blipFill>
          <a:blip r:embed="rId3" cstate="print"/>
          <a:srcRect/>
          <a:stretch>
            <a:fillRect/>
          </a:stretch>
        </p:blipFill>
        <p:spPr bwMode="auto">
          <a:xfrm>
            <a:off x="152400" y="1111250"/>
            <a:ext cx="8289925" cy="5340350"/>
          </a:xfrm>
          <a:prstGeom prst="rect">
            <a:avLst/>
          </a:prstGeom>
          <a:noFill/>
          <a:ln w="9525">
            <a:noFill/>
            <a:miter lim="800000"/>
            <a:headEnd/>
            <a:tailEnd/>
          </a:ln>
        </p:spPr>
      </p:pic>
      <p:sp>
        <p:nvSpPr>
          <p:cNvPr id="59395" name="Text Box 2"/>
          <p:cNvSpPr txBox="1">
            <a:spLocks noChangeArrowheads="1"/>
          </p:cNvSpPr>
          <p:nvPr/>
        </p:nvSpPr>
        <p:spPr bwMode="auto">
          <a:xfrm>
            <a:off x="609600" y="592138"/>
            <a:ext cx="7848600" cy="36671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www.22barcelona.com</a:t>
            </a:r>
            <a:endParaRPr lang="es-ES" altLang="zh-CN" b="1">
              <a:solidFill>
                <a:schemeClr val="accent1"/>
              </a:solidFill>
              <a:ea typeface="宋体"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unight2_pv"/>
          <p:cNvPicPr>
            <a:picLocks noChangeAspect="1" noChangeArrowheads="1"/>
          </p:cNvPicPr>
          <p:nvPr/>
        </p:nvPicPr>
        <p:blipFill>
          <a:blip r:embed="rId3" cstate="print"/>
          <a:srcRect/>
          <a:stretch>
            <a:fillRect/>
          </a:stretch>
        </p:blipFill>
        <p:spPr bwMode="auto">
          <a:xfrm>
            <a:off x="152400" y="1066800"/>
            <a:ext cx="8305800" cy="5389563"/>
          </a:xfrm>
          <a:prstGeom prst="rect">
            <a:avLst/>
          </a:prstGeom>
          <a:noFill/>
          <a:ln w="9525">
            <a:noFill/>
            <a:miter lim="800000"/>
            <a:headEnd/>
            <a:tailEnd/>
          </a:ln>
        </p:spPr>
      </p:pic>
      <p:sp>
        <p:nvSpPr>
          <p:cNvPr id="16387" name="Text Box 2"/>
          <p:cNvSpPr txBox="1">
            <a:spLocks noChangeArrowheads="1"/>
          </p:cNvSpPr>
          <p:nvPr/>
        </p:nvSpPr>
        <p:spPr bwMode="auto">
          <a:xfrm>
            <a:off x="609600" y="592138"/>
            <a:ext cx="7848600" cy="369887"/>
          </a:xfrm>
          <a:prstGeom prst="rect">
            <a:avLst/>
          </a:prstGeom>
          <a:noFill/>
          <a:ln w="9525">
            <a:noFill/>
            <a:miter lim="800000"/>
            <a:headEnd/>
            <a:tailEnd/>
          </a:ln>
        </p:spPr>
        <p:txBody>
          <a:bodyPr>
            <a:spAutoFit/>
          </a:bodyPr>
          <a:lstStyle/>
          <a:p>
            <a:r>
              <a:rPr lang="es-ES" altLang="zh-CN" dirty="0" smtClean="0">
                <a:latin typeface="Arial Unicode MS" pitchFamily="34" charset="-128"/>
                <a:ea typeface="宋体" pitchFamily="2" charset="-122"/>
              </a:rPr>
              <a:t>Barcelona, </a:t>
            </a:r>
            <a:r>
              <a:rPr lang="es-ES" altLang="zh-CN" dirty="0" err="1" smtClean="0">
                <a:latin typeface="Arial Unicode MS" pitchFamily="34" charset="-128"/>
                <a:ea typeface="宋体" pitchFamily="2" charset="-122"/>
              </a:rPr>
              <a:t>among</a:t>
            </a:r>
            <a:r>
              <a:rPr lang="es-ES" altLang="zh-CN" dirty="0" smtClean="0">
                <a:latin typeface="Arial Unicode MS" pitchFamily="34" charset="-128"/>
                <a:ea typeface="宋体" pitchFamily="2" charset="-122"/>
              </a:rPr>
              <a:t> </a:t>
            </a:r>
            <a:r>
              <a:rPr lang="es-ES" altLang="zh-CN" dirty="0" err="1">
                <a:latin typeface="Arial Unicode MS" pitchFamily="34" charset="-128"/>
                <a:ea typeface="宋体" pitchFamily="2" charset="-122"/>
              </a:rPr>
              <a:t>the</a:t>
            </a:r>
            <a:r>
              <a:rPr lang="es-ES" altLang="zh-CN" dirty="0">
                <a:latin typeface="Arial Unicode MS" pitchFamily="34" charset="-128"/>
                <a:ea typeface="宋体" pitchFamily="2" charset="-122"/>
              </a:rPr>
              <a:t> </a:t>
            </a:r>
            <a:r>
              <a:rPr lang="es-ES" altLang="zh-CN" dirty="0" err="1">
                <a:latin typeface="Arial Unicode MS" pitchFamily="34" charset="-128"/>
                <a:ea typeface="宋体" pitchFamily="2" charset="-122"/>
              </a:rPr>
              <a:t>main</a:t>
            </a:r>
            <a:r>
              <a:rPr lang="es-ES" altLang="zh-CN" dirty="0">
                <a:latin typeface="Arial Unicode MS" pitchFamily="34" charset="-128"/>
                <a:ea typeface="宋体" pitchFamily="2" charset="-122"/>
              </a:rPr>
              <a:t> </a:t>
            </a:r>
            <a:r>
              <a:rPr lang="es-ES" altLang="zh-CN" dirty="0" err="1">
                <a:latin typeface="Arial Unicode MS" pitchFamily="34" charset="-128"/>
                <a:ea typeface="宋体" pitchFamily="2" charset="-122"/>
              </a:rPr>
              <a:t>European</a:t>
            </a:r>
            <a:r>
              <a:rPr lang="es-ES" altLang="zh-CN" dirty="0">
                <a:latin typeface="Arial Unicode MS" pitchFamily="34" charset="-128"/>
                <a:ea typeface="宋体" pitchFamily="2" charset="-122"/>
              </a:rPr>
              <a:t> </a:t>
            </a:r>
            <a:r>
              <a:rPr lang="es-ES" altLang="zh-CN" dirty="0" err="1">
                <a:latin typeface="Arial Unicode MS" pitchFamily="34" charset="-128"/>
                <a:ea typeface="宋体" pitchFamily="2" charset="-122"/>
              </a:rPr>
              <a:t>capitals</a:t>
            </a:r>
            <a:endParaRPr lang="es-ES" altLang="zh-CN" b="1" dirty="0">
              <a:solidFill>
                <a:schemeClr val="accent1"/>
              </a:solidFill>
              <a:ea typeface="宋体" pitchFamily="2" charset="-122"/>
            </a:endParaRPr>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609600" y="592138"/>
            <a:ext cx="7848600" cy="36671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www.22barcelona.com</a:t>
            </a:r>
            <a:endParaRPr lang="es-ES" altLang="zh-CN" b="1">
              <a:solidFill>
                <a:schemeClr val="accent1"/>
              </a:solidFill>
              <a:ea typeface="宋体" pitchFamily="2" charset="-122"/>
            </a:endParaRPr>
          </a:p>
        </p:txBody>
      </p:sp>
      <p:pic>
        <p:nvPicPr>
          <p:cNvPr id="120834" name="Picture 2" descr="E:\Datos\Place Branding\City Branding\Barcelona\Imágenes Barcelona\Actuales\TorreAgbar5451.JPG"/>
          <p:cNvPicPr>
            <a:picLocks noChangeAspect="1" noChangeArrowheads="1"/>
          </p:cNvPicPr>
          <p:nvPr/>
        </p:nvPicPr>
        <p:blipFill>
          <a:blip r:embed="rId3" cstate="print"/>
          <a:srcRect/>
          <a:stretch>
            <a:fillRect/>
          </a:stretch>
        </p:blipFill>
        <p:spPr bwMode="auto">
          <a:xfrm>
            <a:off x="214282" y="1071546"/>
            <a:ext cx="8215370" cy="5381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609600" y="592138"/>
            <a:ext cx="7848600" cy="36671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www.22barcelona.com</a:t>
            </a:r>
            <a:endParaRPr lang="es-ES" altLang="zh-CN" b="1">
              <a:solidFill>
                <a:schemeClr val="accent1"/>
              </a:solidFill>
              <a:ea typeface="宋体" pitchFamily="2" charset="-122"/>
            </a:endParaRPr>
          </a:p>
        </p:txBody>
      </p:sp>
      <p:pic>
        <p:nvPicPr>
          <p:cNvPr id="197634" name="Picture 2" descr="Pueblo Nuevo Zona 22@. Barcelona. de juan palazòn navarro "/>
          <p:cNvPicPr>
            <a:picLocks noChangeAspect="1" noChangeArrowheads="1"/>
          </p:cNvPicPr>
          <p:nvPr/>
        </p:nvPicPr>
        <p:blipFill>
          <a:blip r:embed="rId3" cstate="print"/>
          <a:srcRect/>
          <a:stretch>
            <a:fillRect/>
          </a:stretch>
        </p:blipFill>
        <p:spPr bwMode="auto">
          <a:xfrm>
            <a:off x="154419" y="1108258"/>
            <a:ext cx="4000528" cy="5334037"/>
          </a:xfrm>
          <a:prstGeom prst="rect">
            <a:avLst/>
          </a:prstGeom>
          <a:noFill/>
        </p:spPr>
      </p:pic>
      <p:pic>
        <p:nvPicPr>
          <p:cNvPr id="197635" name="Picture 3"/>
          <p:cNvPicPr>
            <a:picLocks noChangeAspect="1" noChangeArrowheads="1"/>
          </p:cNvPicPr>
          <p:nvPr/>
        </p:nvPicPr>
        <p:blipFill>
          <a:blip r:embed="rId4" cstate="print"/>
          <a:srcRect l="30067" t="38437" r="51339" b="27143"/>
          <a:stretch>
            <a:fillRect/>
          </a:stretch>
        </p:blipFill>
        <p:spPr bwMode="auto">
          <a:xfrm>
            <a:off x="4235972" y="1117846"/>
            <a:ext cx="4193680" cy="531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609600" y="592138"/>
            <a:ext cx="7848600" cy="366712"/>
          </a:xfrm>
          <a:prstGeom prst="rect">
            <a:avLst/>
          </a:prstGeom>
          <a:noFill/>
          <a:ln w="9525">
            <a:noFill/>
            <a:miter lim="800000"/>
            <a:headEnd/>
            <a:tailEnd/>
          </a:ln>
        </p:spPr>
        <p:txBody>
          <a:bodyPr>
            <a:spAutoFit/>
          </a:bodyPr>
          <a:lstStyle/>
          <a:p>
            <a:r>
              <a:rPr lang="es-ES" altLang="zh-CN">
                <a:latin typeface="Arial Unicode MS" pitchFamily="34" charset="-128"/>
                <a:ea typeface="宋体" pitchFamily="2" charset="-122"/>
              </a:rPr>
              <a:t>www.22barcelona.com</a:t>
            </a:r>
            <a:endParaRPr lang="es-ES" altLang="zh-CN" b="1">
              <a:solidFill>
                <a:schemeClr val="accent1"/>
              </a:solidFill>
              <a:ea typeface="宋体" pitchFamily="2" charset="-122"/>
            </a:endParaRPr>
          </a:p>
        </p:txBody>
      </p:sp>
      <p:pic>
        <p:nvPicPr>
          <p:cNvPr id="122882" name="Picture 2" descr="http://nait5.files.wordpress.com/2009/12/imagen-3.png?w=460&amp;h=315"/>
          <p:cNvPicPr>
            <a:picLocks noChangeAspect="1" noChangeArrowheads="1"/>
          </p:cNvPicPr>
          <p:nvPr/>
        </p:nvPicPr>
        <p:blipFill>
          <a:blip r:embed="rId3" cstate="print"/>
          <a:srcRect/>
          <a:stretch>
            <a:fillRect/>
          </a:stretch>
        </p:blipFill>
        <p:spPr bwMode="auto">
          <a:xfrm>
            <a:off x="214282" y="1071546"/>
            <a:ext cx="8143932" cy="5377263"/>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4800600" y="4043363"/>
            <a:ext cx="1172116" cy="439223"/>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dirty="0" smtClean="0">
                <a:latin typeface="Arial Unicode MS" pitchFamily="34" charset="-128"/>
              </a:rPr>
              <a:t>Summary</a:t>
            </a:r>
            <a:endParaRPr lang="en-US" dirty="0">
              <a:latin typeface="Arial Unicode MS" pitchFamily="34" charset="-128"/>
            </a:endParaRPr>
          </a:p>
        </p:txBody>
      </p:sp>
      <p:sp>
        <p:nvSpPr>
          <p:cNvPr id="78855" name="Freeform 7"/>
          <p:cNvSpPr>
            <a:spLocks/>
          </p:cNvSpPr>
          <p:nvPr/>
        </p:nvSpPr>
        <p:spPr bwMode="auto">
          <a:xfrm>
            <a:off x="4876800" y="4495800"/>
            <a:ext cx="3059113"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6148" name="Rectangle 11"/>
          <p:cNvSpPr>
            <a:spLocks noChangeArrowheads="1"/>
          </p:cNvSpPr>
          <p:nvPr/>
        </p:nvSpPr>
        <p:spPr bwMode="auto">
          <a:xfrm>
            <a:off x="4518025" y="4043363"/>
            <a:ext cx="312906" cy="439223"/>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b="1" dirty="0">
                <a:latin typeface="Arial Unicode MS" pitchFamily="34" charset="-128"/>
              </a:rPr>
              <a:t>7</a:t>
            </a:r>
          </a:p>
        </p:txBody>
      </p:sp>
      <p:sp>
        <p:nvSpPr>
          <p:cNvPr id="78864" name="Line 16"/>
          <p:cNvSpPr>
            <a:spLocks noChangeShapeType="1"/>
          </p:cNvSpPr>
          <p:nvPr/>
        </p:nvSpPr>
        <p:spPr bwMode="auto">
          <a:xfrm flipH="1">
            <a:off x="4495800" y="4495800"/>
            <a:ext cx="228600" cy="0"/>
          </a:xfrm>
          <a:prstGeom prst="line">
            <a:avLst/>
          </a:prstGeom>
          <a:noFill/>
          <a:ln w="25400">
            <a:solidFill>
              <a:srgbClr val="078BA6"/>
            </a:solidFill>
            <a:round/>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886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885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8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5" grpId="0" animBg="1"/>
      <p:bldP spid="7886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2"/>
          <p:cNvSpPr txBox="1">
            <a:spLocks noChangeArrowheads="1"/>
          </p:cNvSpPr>
          <p:nvPr/>
        </p:nvSpPr>
        <p:spPr bwMode="auto">
          <a:xfrm>
            <a:off x="609600" y="592138"/>
            <a:ext cx="7848600" cy="369332"/>
          </a:xfrm>
          <a:prstGeom prst="rect">
            <a:avLst/>
          </a:prstGeom>
          <a:noFill/>
          <a:ln w="9525">
            <a:noFill/>
            <a:miter lim="800000"/>
            <a:headEnd/>
            <a:tailEnd/>
          </a:ln>
        </p:spPr>
        <p:txBody>
          <a:bodyPr>
            <a:spAutoFit/>
          </a:bodyPr>
          <a:lstStyle/>
          <a:p>
            <a:r>
              <a:rPr lang="es-ES" altLang="zh-CN" dirty="0" err="1" smtClean="0">
                <a:latin typeface="Arial Unicode MS" pitchFamily="34" charset="-128"/>
                <a:ea typeface="宋体" pitchFamily="2" charset="-122"/>
              </a:rPr>
              <a:t>Summary</a:t>
            </a:r>
            <a:endParaRPr lang="es-ES" altLang="zh-CN" b="1" dirty="0">
              <a:solidFill>
                <a:schemeClr val="accent1"/>
              </a:solidFill>
              <a:ea typeface="宋体" pitchFamily="2" charset="-122"/>
            </a:endParaRPr>
          </a:p>
        </p:txBody>
      </p:sp>
      <p:sp>
        <p:nvSpPr>
          <p:cNvPr id="48139" name="Text Box 9"/>
          <p:cNvSpPr txBox="1">
            <a:spLocks noChangeArrowheads="1"/>
          </p:cNvSpPr>
          <p:nvPr/>
        </p:nvSpPr>
        <p:spPr bwMode="auto">
          <a:xfrm>
            <a:off x="476170" y="1285860"/>
            <a:ext cx="7667730" cy="6093976"/>
          </a:xfrm>
          <a:prstGeom prst="rect">
            <a:avLst/>
          </a:prstGeom>
          <a:noFill/>
          <a:ln w="38100" algn="ctr">
            <a:noFill/>
            <a:prstDash val="sysDot"/>
            <a:miter lim="800000"/>
            <a:headEnd/>
            <a:tailEnd/>
          </a:ln>
        </p:spPr>
        <p:txBody>
          <a:bodyPr wrap="square">
            <a:spAutoFit/>
          </a:bodyPr>
          <a:lstStyle/>
          <a:p>
            <a:pPr marL="266700" lvl="0" indent="-266700">
              <a:spcAft>
                <a:spcPts val="1200"/>
              </a:spcAft>
              <a:buFont typeface="Arial" pitchFamily="34" charset="0"/>
              <a:buChar char="•"/>
            </a:pPr>
            <a:r>
              <a:rPr lang="es-ES" dirty="0" smtClean="0">
                <a:latin typeface="Arial Unicode MS" pitchFamily="34" charset="-128"/>
                <a:ea typeface="Arial Unicode MS" pitchFamily="34" charset="-128"/>
                <a:cs typeface="Arial Unicode MS" pitchFamily="34" charset="-128"/>
              </a:rPr>
              <a:t>Barcelona </a:t>
            </a:r>
            <a:r>
              <a:rPr lang="es-ES" dirty="0" err="1" smtClean="0">
                <a:latin typeface="Arial Unicode MS" pitchFamily="34" charset="-128"/>
                <a:ea typeface="Arial Unicode MS" pitchFamily="34" charset="-128"/>
                <a:cs typeface="Arial Unicode MS" pitchFamily="34" charset="-128"/>
              </a:rPr>
              <a:t>among</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the</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main</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European</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Capitals</a:t>
            </a:r>
            <a:r>
              <a:rPr lang="es-ES" dirty="0" smtClean="0">
                <a:latin typeface="Arial Unicode MS" pitchFamily="34" charset="-128"/>
                <a:ea typeface="Arial Unicode MS" pitchFamily="34" charset="-128"/>
                <a:cs typeface="Arial Unicode MS" pitchFamily="34" charset="-128"/>
              </a:rPr>
              <a:t>.</a:t>
            </a:r>
          </a:p>
          <a:p>
            <a:pPr marL="266700" lvl="0" indent="-266700">
              <a:spcAft>
                <a:spcPts val="1200"/>
              </a:spcAft>
              <a:buFont typeface="Arial" pitchFamily="34" charset="0"/>
              <a:buChar char="•"/>
            </a:pPr>
            <a:r>
              <a:rPr lang="es-ES" dirty="0" err="1" smtClean="0">
                <a:latin typeface="Arial Unicode MS" pitchFamily="34" charset="-128"/>
                <a:ea typeface="Arial Unicode MS" pitchFamily="34" charset="-128"/>
                <a:cs typeface="Arial Unicode MS" pitchFamily="34" charset="-128"/>
              </a:rPr>
              <a:t>An</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ongoing</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innovative</a:t>
            </a:r>
            <a:r>
              <a:rPr lang="es-ES" dirty="0" smtClean="0">
                <a:latin typeface="Arial Unicode MS" pitchFamily="34" charset="-128"/>
                <a:ea typeface="Arial Unicode MS" pitchFamily="34" charset="-128"/>
                <a:cs typeface="Arial Unicode MS" pitchFamily="34" charset="-128"/>
              </a:rPr>
              <a:t> and </a:t>
            </a:r>
            <a:r>
              <a:rPr lang="es-ES" dirty="0" err="1" smtClean="0">
                <a:latin typeface="Arial Unicode MS" pitchFamily="34" charset="-128"/>
                <a:ea typeface="Arial Unicode MS" pitchFamily="34" charset="-128"/>
                <a:cs typeface="Arial Unicode MS" pitchFamily="34" charset="-128"/>
              </a:rPr>
              <a:t>thorough</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process</a:t>
            </a:r>
            <a:r>
              <a:rPr lang="es-ES" dirty="0" smtClean="0">
                <a:latin typeface="Arial Unicode MS" pitchFamily="34" charset="-128"/>
                <a:ea typeface="Arial Unicode MS" pitchFamily="34" charset="-128"/>
                <a:cs typeface="Arial Unicode MS" pitchFamily="34" charset="-128"/>
              </a:rPr>
              <a:t> of </a:t>
            </a:r>
            <a:r>
              <a:rPr lang="es-ES" dirty="0" err="1" smtClean="0">
                <a:latin typeface="Arial Unicode MS" pitchFamily="34" charset="-128"/>
                <a:ea typeface="Arial Unicode MS" pitchFamily="34" charset="-128"/>
                <a:cs typeface="Arial Unicode MS" pitchFamily="34" charset="-128"/>
              </a:rPr>
              <a:t>transformation</a:t>
            </a:r>
            <a:r>
              <a:rPr lang="es-ES" dirty="0" smtClean="0">
                <a:latin typeface="Arial Unicode MS" pitchFamily="34" charset="-128"/>
                <a:ea typeface="Arial Unicode MS" pitchFamily="34" charset="-128"/>
                <a:cs typeface="Arial Unicode MS" pitchFamily="34" charset="-128"/>
              </a:rPr>
              <a:t>.</a:t>
            </a:r>
          </a:p>
          <a:p>
            <a:pPr marL="266700" lvl="0" indent="-266700">
              <a:spcAft>
                <a:spcPts val="1200"/>
              </a:spcAft>
              <a:buFont typeface="Arial" pitchFamily="34" charset="0"/>
              <a:buChar char="•"/>
            </a:pPr>
            <a:r>
              <a:rPr lang="es-ES" dirty="0" smtClean="0">
                <a:latin typeface="Arial Unicode MS" pitchFamily="34" charset="-128"/>
                <a:ea typeface="Arial Unicode MS" pitchFamily="34" charset="-128"/>
                <a:cs typeface="Arial Unicode MS" pitchFamily="34" charset="-128"/>
              </a:rPr>
              <a:t>22@Barcelona, </a:t>
            </a:r>
            <a:r>
              <a:rPr lang="es-ES" dirty="0" err="1" smtClean="0">
                <a:latin typeface="Arial Unicode MS" pitchFamily="34" charset="-128"/>
                <a:ea typeface="Arial Unicode MS" pitchFamily="34" charset="-128"/>
                <a:cs typeface="Arial Unicode MS" pitchFamily="34" charset="-128"/>
              </a:rPr>
              <a:t>the</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most</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important</a:t>
            </a:r>
            <a:r>
              <a:rPr lang="es-ES" dirty="0" smtClean="0">
                <a:latin typeface="Arial Unicode MS" pitchFamily="34" charset="-128"/>
                <a:ea typeface="Arial Unicode MS" pitchFamily="34" charset="-128"/>
                <a:cs typeface="Arial Unicode MS" pitchFamily="34" charset="-128"/>
              </a:rPr>
              <a:t> Project of </a:t>
            </a:r>
            <a:r>
              <a:rPr lang="es-ES" dirty="0" err="1" smtClean="0">
                <a:latin typeface="Arial Unicode MS" pitchFamily="34" charset="-128"/>
                <a:ea typeface="Arial Unicode MS" pitchFamily="34" charset="-128"/>
                <a:cs typeface="Arial Unicode MS" pitchFamily="34" charset="-128"/>
              </a:rPr>
              <a:t>urban</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transformation</a:t>
            </a:r>
            <a:r>
              <a:rPr lang="es-ES" dirty="0" smtClean="0">
                <a:latin typeface="Arial Unicode MS" pitchFamily="34" charset="-128"/>
                <a:ea typeface="Arial Unicode MS" pitchFamily="34" charset="-128"/>
                <a:cs typeface="Arial Unicode MS" pitchFamily="34" charset="-128"/>
              </a:rPr>
              <a:t> in Barcelona.</a:t>
            </a:r>
          </a:p>
          <a:p>
            <a:pPr marL="266700" lvl="0" indent="-266700">
              <a:spcAft>
                <a:spcPts val="1200"/>
              </a:spcAft>
              <a:buFont typeface="Arial" pitchFamily="34" charset="0"/>
              <a:buChar char="•"/>
            </a:pPr>
            <a:r>
              <a:rPr lang="es-ES" dirty="0" smtClean="0">
                <a:latin typeface="Arial Unicode MS" pitchFamily="34" charset="-128"/>
                <a:ea typeface="Arial Unicode MS" pitchFamily="34" charset="-128"/>
                <a:cs typeface="Arial Unicode MS" pitchFamily="34" charset="-128"/>
              </a:rPr>
              <a:t>A new pole of </a:t>
            </a:r>
            <a:r>
              <a:rPr lang="es-ES" dirty="0" err="1" smtClean="0">
                <a:latin typeface="Arial Unicode MS" pitchFamily="34" charset="-128"/>
                <a:ea typeface="Arial Unicode MS" pitchFamily="34" charset="-128"/>
                <a:cs typeface="Arial Unicode MS" pitchFamily="34" charset="-128"/>
              </a:rPr>
              <a:t>economic</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activity</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based</a:t>
            </a:r>
            <a:r>
              <a:rPr lang="es-ES" dirty="0" smtClean="0">
                <a:latin typeface="Arial Unicode MS" pitchFamily="34" charset="-128"/>
                <a:ea typeface="Arial Unicode MS" pitchFamily="34" charset="-128"/>
                <a:cs typeface="Arial Unicode MS" pitchFamily="34" charset="-128"/>
              </a:rPr>
              <a:t> in </a:t>
            </a:r>
            <a:r>
              <a:rPr lang="es-ES" dirty="0" err="1" smtClean="0">
                <a:latin typeface="Arial Unicode MS" pitchFamily="34" charset="-128"/>
                <a:ea typeface="Arial Unicode MS" pitchFamily="34" charset="-128"/>
                <a:cs typeface="Arial Unicode MS" pitchFamily="34" charset="-128"/>
              </a:rPr>
              <a:t>the</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development</a:t>
            </a:r>
            <a:r>
              <a:rPr lang="es-ES" dirty="0" smtClean="0">
                <a:latin typeface="Arial Unicode MS" pitchFamily="34" charset="-128"/>
                <a:ea typeface="Arial Unicode MS" pitchFamily="34" charset="-128"/>
                <a:cs typeface="Arial Unicode MS" pitchFamily="34" charset="-128"/>
              </a:rPr>
              <a:t> of </a:t>
            </a:r>
            <a:r>
              <a:rPr lang="es-ES" dirty="0" err="1" smtClean="0">
                <a:latin typeface="Arial Unicode MS" pitchFamily="34" charset="-128"/>
                <a:ea typeface="Arial Unicode MS" pitchFamily="34" charset="-128"/>
                <a:cs typeface="Arial Unicode MS" pitchFamily="34" charset="-128"/>
              </a:rPr>
              <a:t>intensive</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knowledge-based</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activities</a:t>
            </a:r>
            <a:r>
              <a:rPr lang="es-ES" dirty="0" smtClean="0">
                <a:latin typeface="Arial Unicode MS" pitchFamily="34" charset="-128"/>
                <a:ea typeface="Arial Unicode MS" pitchFamily="34" charset="-128"/>
                <a:cs typeface="Arial Unicode MS" pitchFamily="34" charset="-128"/>
              </a:rPr>
              <a:t>.</a:t>
            </a:r>
          </a:p>
          <a:p>
            <a:pPr marL="266700" lvl="0" indent="-266700">
              <a:spcAft>
                <a:spcPts val="1200"/>
              </a:spcAft>
              <a:buFont typeface="Arial" pitchFamily="34" charset="0"/>
              <a:buChar char="•"/>
            </a:pPr>
            <a:r>
              <a:rPr lang="es-ES" dirty="0" smtClean="0">
                <a:latin typeface="Arial Unicode MS" pitchFamily="34" charset="-128"/>
                <a:ea typeface="Arial Unicode MS" pitchFamily="34" charset="-128"/>
                <a:cs typeface="Arial Unicode MS" pitchFamily="34" charset="-128"/>
              </a:rPr>
              <a:t>A new </a:t>
            </a:r>
            <a:r>
              <a:rPr lang="es-ES" dirty="0" err="1" smtClean="0">
                <a:latin typeface="Arial Unicode MS" pitchFamily="34" charset="-128"/>
                <a:ea typeface="Arial Unicode MS" pitchFamily="34" charset="-128"/>
                <a:cs typeface="Arial Unicode MS" pitchFamily="34" charset="-128"/>
              </a:rPr>
              <a:t>model</a:t>
            </a:r>
            <a:r>
              <a:rPr lang="es-ES" dirty="0" smtClean="0">
                <a:latin typeface="Arial Unicode MS" pitchFamily="34" charset="-128"/>
                <a:ea typeface="Arial Unicode MS" pitchFamily="34" charset="-128"/>
                <a:cs typeface="Arial Unicode MS" pitchFamily="34" charset="-128"/>
              </a:rPr>
              <a:t> of compact </a:t>
            </a:r>
            <a:r>
              <a:rPr lang="es-ES" dirty="0" err="1" smtClean="0">
                <a:latin typeface="Arial Unicode MS" pitchFamily="34" charset="-128"/>
                <a:ea typeface="Arial Unicode MS" pitchFamily="34" charset="-128"/>
                <a:cs typeface="Arial Unicode MS" pitchFamily="34" charset="-128"/>
              </a:rPr>
              <a:t>city</a:t>
            </a:r>
            <a:r>
              <a:rPr lang="es-ES" dirty="0" smtClean="0">
                <a:latin typeface="Arial Unicode MS" pitchFamily="34" charset="-128"/>
                <a:ea typeface="Arial Unicode MS" pitchFamily="34" charset="-128"/>
                <a:cs typeface="Arial Unicode MS" pitchFamily="34" charset="-128"/>
              </a:rPr>
              <a:t>.</a:t>
            </a:r>
          </a:p>
          <a:p>
            <a:pPr marL="266700" lvl="0" indent="-266700">
              <a:spcAft>
                <a:spcPts val="1200"/>
              </a:spcAft>
              <a:buFont typeface="Arial" pitchFamily="34" charset="0"/>
              <a:buChar char="•"/>
            </a:pPr>
            <a:r>
              <a:rPr lang="es-ES" dirty="0" smtClean="0">
                <a:latin typeface="Arial Unicode MS" pitchFamily="34" charset="-128"/>
                <a:ea typeface="Arial Unicode MS" pitchFamily="34" charset="-128"/>
                <a:cs typeface="Arial Unicode MS" pitchFamily="34" charset="-128"/>
              </a:rPr>
              <a:t>Long </a:t>
            </a:r>
            <a:r>
              <a:rPr lang="es-ES" dirty="0" err="1" smtClean="0">
                <a:latin typeface="Arial Unicode MS" pitchFamily="34" charset="-128"/>
                <a:ea typeface="Arial Unicode MS" pitchFamily="34" charset="-128"/>
                <a:cs typeface="Arial Unicode MS" pitchFamily="34" charset="-128"/>
              </a:rPr>
              <a:t>term</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vision</a:t>
            </a:r>
            <a:r>
              <a:rPr lang="es-ES" dirty="0" smtClean="0">
                <a:latin typeface="Arial Unicode MS" pitchFamily="34" charset="-128"/>
                <a:ea typeface="Arial Unicode MS" pitchFamily="34" charset="-128"/>
                <a:cs typeface="Arial Unicode MS" pitchFamily="34" charset="-128"/>
              </a:rPr>
              <a:t> &amp; municipal </a:t>
            </a:r>
            <a:r>
              <a:rPr lang="es-ES" dirty="0" err="1" smtClean="0">
                <a:latin typeface="Arial Unicode MS" pitchFamily="34" charset="-128"/>
                <a:ea typeface="Arial Unicode MS" pitchFamily="34" charset="-128"/>
                <a:cs typeface="Arial Unicode MS" pitchFamily="34" charset="-128"/>
              </a:rPr>
              <a:t>leadership</a:t>
            </a:r>
            <a:r>
              <a:rPr lang="es-ES" dirty="0" smtClean="0">
                <a:latin typeface="Arial Unicode MS" pitchFamily="34" charset="-128"/>
                <a:ea typeface="Arial Unicode MS" pitchFamily="34" charset="-128"/>
                <a:cs typeface="Arial Unicode MS" pitchFamily="34" charset="-128"/>
              </a:rPr>
              <a:t>.</a:t>
            </a:r>
            <a:endParaRPr lang="es-ES" dirty="0" smtClean="0">
              <a:latin typeface="Arial Unicode MS" pitchFamily="34" charset="-128"/>
              <a:ea typeface="Arial Unicode MS" pitchFamily="34" charset="-128"/>
              <a:cs typeface="Arial Unicode MS" pitchFamily="34" charset="-128"/>
            </a:endParaRPr>
          </a:p>
          <a:p>
            <a:pPr marL="266700" lvl="0" indent="-266700">
              <a:spcAft>
                <a:spcPts val="1200"/>
              </a:spcAft>
              <a:buFont typeface="Arial" pitchFamily="34" charset="0"/>
              <a:buChar char="•"/>
            </a:pPr>
            <a:r>
              <a:rPr lang="es-ES" dirty="0" smtClean="0">
                <a:latin typeface="Arial Unicode MS" pitchFamily="34" charset="-128"/>
                <a:ea typeface="Arial Unicode MS" pitchFamily="34" charset="-128"/>
                <a:cs typeface="Arial Unicode MS" pitchFamily="34" charset="-128"/>
              </a:rPr>
              <a:t>Key role of </a:t>
            </a:r>
            <a:r>
              <a:rPr lang="es-ES" dirty="0" err="1" smtClean="0">
                <a:latin typeface="Arial Unicode MS" pitchFamily="34" charset="-128"/>
                <a:ea typeface="Arial Unicode MS" pitchFamily="34" charset="-128"/>
                <a:cs typeface="Arial Unicode MS" pitchFamily="34" charset="-128"/>
              </a:rPr>
              <a:t>private</a:t>
            </a:r>
            <a:r>
              <a:rPr lang="es-ES" dirty="0" smtClean="0">
                <a:latin typeface="Arial Unicode MS" pitchFamily="34" charset="-128"/>
                <a:ea typeface="Arial Unicode MS" pitchFamily="34" charset="-128"/>
                <a:cs typeface="Arial Unicode MS" pitchFamily="34" charset="-128"/>
              </a:rPr>
              <a:t> sector </a:t>
            </a:r>
            <a:r>
              <a:rPr lang="es-ES" dirty="0" err="1" smtClean="0">
                <a:latin typeface="Arial Unicode MS" pitchFamily="34" charset="-128"/>
                <a:ea typeface="Arial Unicode MS" pitchFamily="34" charset="-128"/>
                <a:cs typeface="Arial Unicode MS" pitchFamily="34" charset="-128"/>
              </a:rPr>
              <a:t>initiatives</a:t>
            </a:r>
            <a:r>
              <a:rPr lang="es-ES" dirty="0" smtClean="0">
                <a:latin typeface="Arial Unicode MS" pitchFamily="34" charset="-128"/>
                <a:ea typeface="Arial Unicode MS" pitchFamily="34" charset="-128"/>
                <a:cs typeface="Arial Unicode MS" pitchFamily="34" charset="-128"/>
              </a:rPr>
              <a:t> and </a:t>
            </a:r>
            <a:r>
              <a:rPr lang="es-ES" dirty="0" err="1" smtClean="0">
                <a:latin typeface="Arial Unicode MS" pitchFamily="34" charset="-128"/>
                <a:ea typeface="Arial Unicode MS" pitchFamily="34" charset="-128"/>
                <a:cs typeface="Arial Unicode MS" pitchFamily="34" charset="-128"/>
              </a:rPr>
              <a:t>investments</a:t>
            </a:r>
            <a:endParaRPr lang="es-ES" dirty="0" smtClean="0">
              <a:latin typeface="Arial Unicode MS" pitchFamily="34" charset="-128"/>
              <a:ea typeface="Arial Unicode MS" pitchFamily="34" charset="-128"/>
              <a:cs typeface="Arial Unicode MS" pitchFamily="34" charset="-128"/>
            </a:endParaRPr>
          </a:p>
          <a:p>
            <a:pPr marL="266700" lvl="0" indent="-266700">
              <a:spcAft>
                <a:spcPts val="1200"/>
              </a:spcAft>
              <a:buFont typeface="Arial" pitchFamily="34" charset="0"/>
              <a:buChar char="•"/>
            </a:pPr>
            <a:r>
              <a:rPr lang="es-ES" dirty="0" err="1" smtClean="0">
                <a:latin typeface="Arial Unicode MS" pitchFamily="34" charset="-128"/>
                <a:ea typeface="Arial Unicode MS" pitchFamily="34" charset="-128"/>
                <a:cs typeface="Arial Unicode MS" pitchFamily="34" charset="-128"/>
              </a:rPr>
              <a:t>Cluster</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Focus</a:t>
            </a:r>
            <a:r>
              <a:rPr lang="es-ES" dirty="0" smtClean="0">
                <a:latin typeface="Arial Unicode MS" pitchFamily="34" charset="-128"/>
                <a:ea typeface="Arial Unicode MS" pitchFamily="34" charset="-128"/>
                <a:cs typeface="Arial Unicode MS" pitchFamily="34" charset="-128"/>
              </a:rPr>
              <a:t>.</a:t>
            </a:r>
          </a:p>
          <a:p>
            <a:pPr marL="266700" lvl="0" indent="-266700">
              <a:spcAft>
                <a:spcPts val="1200"/>
              </a:spcAft>
              <a:buFont typeface="Arial" pitchFamily="34" charset="0"/>
              <a:buChar char="•"/>
            </a:pPr>
            <a:r>
              <a:rPr lang="es-ES" dirty="0" err="1" smtClean="0">
                <a:latin typeface="Arial Unicode MS" pitchFamily="34" charset="-128"/>
                <a:ea typeface="Arial Unicode MS" pitchFamily="34" charset="-128"/>
                <a:cs typeface="Arial Unicode MS" pitchFamily="34" charset="-128"/>
              </a:rPr>
              <a:t>I</a:t>
            </a:r>
            <a:r>
              <a:rPr lang="es-ES" dirty="0" err="1" smtClean="0">
                <a:latin typeface="Arial Unicode MS" pitchFamily="34" charset="-128"/>
                <a:ea typeface="Arial Unicode MS" pitchFamily="34" charset="-128"/>
                <a:cs typeface="Arial Unicode MS" pitchFamily="34" charset="-128"/>
              </a:rPr>
              <a:t>nnovation</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knowledge</a:t>
            </a:r>
            <a:r>
              <a:rPr lang="es-ES" dirty="0" smtClean="0">
                <a:latin typeface="Arial Unicode MS" pitchFamily="34" charset="-128"/>
                <a:ea typeface="Arial Unicode MS" pitchFamily="34" charset="-128"/>
                <a:cs typeface="Arial Unicode MS" pitchFamily="34" charset="-128"/>
              </a:rPr>
              <a:t> and </a:t>
            </a:r>
            <a:r>
              <a:rPr lang="es-ES" dirty="0" err="1" smtClean="0">
                <a:latin typeface="Arial Unicode MS" pitchFamily="34" charset="-128"/>
                <a:ea typeface="Arial Unicode MS" pitchFamily="34" charset="-128"/>
                <a:cs typeface="Arial Unicode MS" pitchFamily="34" charset="-128"/>
              </a:rPr>
              <a:t>talent</a:t>
            </a:r>
            <a:r>
              <a:rPr lang="es-ES" dirty="0" smtClean="0">
                <a:latin typeface="Arial Unicode MS" pitchFamily="34" charset="-128"/>
                <a:ea typeface="Arial Unicode MS" pitchFamily="34" charset="-128"/>
                <a:cs typeface="Arial Unicode MS" pitchFamily="34" charset="-128"/>
              </a:rPr>
              <a:t> </a:t>
            </a:r>
            <a:r>
              <a:rPr lang="es-ES" dirty="0" err="1" smtClean="0">
                <a:latin typeface="Arial Unicode MS" pitchFamily="34" charset="-128"/>
                <a:ea typeface="Arial Unicode MS" pitchFamily="34" charset="-128"/>
                <a:cs typeface="Arial Unicode MS" pitchFamily="34" charset="-128"/>
              </a:rPr>
              <a:t>development</a:t>
            </a:r>
            <a:r>
              <a:rPr lang="es-ES" dirty="0" smtClean="0">
                <a:latin typeface="Arial Unicode MS" pitchFamily="34" charset="-128"/>
                <a:ea typeface="Arial Unicode MS" pitchFamily="34" charset="-128"/>
                <a:cs typeface="Arial Unicode MS" pitchFamily="34" charset="-128"/>
              </a:rPr>
              <a:t>.</a:t>
            </a:r>
          </a:p>
          <a:p>
            <a:pPr marL="266700" lvl="0" indent="-266700">
              <a:spcAft>
                <a:spcPts val="1200"/>
              </a:spcAft>
              <a:buFont typeface="Arial" pitchFamily="34" charset="0"/>
              <a:buChar char="•"/>
            </a:pPr>
            <a:r>
              <a:rPr lang="es-ES" dirty="0" smtClean="0">
                <a:latin typeface="Arial Unicode MS" pitchFamily="34" charset="-128"/>
                <a:ea typeface="Arial Unicode MS" pitchFamily="34" charset="-128"/>
                <a:cs typeface="Arial Unicode MS" pitchFamily="34" charset="-128"/>
              </a:rPr>
              <a:t>Social </a:t>
            </a:r>
            <a:r>
              <a:rPr lang="es-ES" dirty="0" err="1" smtClean="0">
                <a:latin typeface="Arial Unicode MS" pitchFamily="34" charset="-128"/>
                <a:ea typeface="Arial Unicode MS" pitchFamily="34" charset="-128"/>
                <a:cs typeface="Arial Unicode MS" pitchFamily="34" charset="-128"/>
              </a:rPr>
              <a:t>iniciatives</a:t>
            </a:r>
            <a:endParaRPr lang="es-ES" dirty="0" smtClean="0">
              <a:latin typeface="Arial Unicode MS" pitchFamily="34" charset="-128"/>
              <a:ea typeface="Arial Unicode MS" pitchFamily="34" charset="-128"/>
              <a:cs typeface="Arial Unicode MS" pitchFamily="34" charset="-128"/>
            </a:endParaRPr>
          </a:p>
          <a:p>
            <a:pPr>
              <a:spcAft>
                <a:spcPts val="1200"/>
              </a:spcAft>
            </a:pPr>
            <a:r>
              <a:rPr lang="es-ES" dirty="0" smtClean="0">
                <a:latin typeface="Arial Unicode MS" pitchFamily="34" charset="-128"/>
                <a:ea typeface="Arial Unicode MS" pitchFamily="34" charset="-128"/>
                <a:cs typeface="Arial Unicode MS" pitchFamily="34" charset="-128"/>
              </a:rPr>
              <a:t> </a:t>
            </a:r>
          </a:p>
          <a:p>
            <a:pPr marL="173038" indent="-173038">
              <a:spcAft>
                <a:spcPts val="1200"/>
              </a:spcAft>
              <a:buFont typeface="Arial" pitchFamily="34" charset="0"/>
              <a:buChar char="•"/>
            </a:pPr>
            <a:endParaRPr lang="ca-ES" dirty="0" smtClean="0">
              <a:latin typeface="Arial Unicode MS" pitchFamily="34" charset="-128"/>
              <a:ea typeface="Arial Unicode MS" pitchFamily="34" charset="-128"/>
              <a:cs typeface="Arial Unicode MS" pitchFamily="34" charset="-128"/>
            </a:endParaRPr>
          </a:p>
          <a:p>
            <a:pPr>
              <a:spcAft>
                <a:spcPts val="1200"/>
              </a:spcAft>
            </a:pPr>
            <a:endParaRPr lang="ca-ES" dirty="0" smtClean="0">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1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1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1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1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1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1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4800600" y="4043363"/>
            <a:ext cx="1261884" cy="439223"/>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b="1" dirty="0" smtClean="0">
                <a:latin typeface="Arial Unicode MS" pitchFamily="34" charset="-128"/>
              </a:rPr>
              <a:t>Thank you</a:t>
            </a:r>
            <a:endParaRPr lang="en-US" b="1" dirty="0">
              <a:latin typeface="Arial Unicode MS" pitchFamily="34" charset="-128"/>
            </a:endParaRPr>
          </a:p>
        </p:txBody>
      </p:sp>
      <p:sp>
        <p:nvSpPr>
          <p:cNvPr id="91139" name="Freeform 3"/>
          <p:cNvSpPr>
            <a:spLocks/>
          </p:cNvSpPr>
          <p:nvPr/>
        </p:nvSpPr>
        <p:spPr bwMode="auto">
          <a:xfrm>
            <a:off x="4876800" y="4495800"/>
            <a:ext cx="3059113"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09600" y="592138"/>
            <a:ext cx="7848600" cy="398462"/>
          </a:xfrm>
          <a:prstGeom prst="rect">
            <a:avLst/>
          </a:prstGeom>
          <a:noFill/>
          <a:ln w="9525">
            <a:noFill/>
            <a:miter lim="800000"/>
            <a:headEnd/>
            <a:tailEnd/>
          </a:ln>
        </p:spPr>
        <p:txBody>
          <a:bodyPr>
            <a:spAutoFit/>
          </a:bodyPr>
          <a:lstStyle/>
          <a:p>
            <a:r>
              <a:rPr lang="es-ES" altLang="zh-CN" dirty="0">
                <a:latin typeface="Arial Unicode MS" pitchFamily="34" charset="-128"/>
                <a:ea typeface="宋体" pitchFamily="2" charset="-122"/>
              </a:rPr>
              <a:t>22@Barcelona, </a:t>
            </a:r>
            <a:r>
              <a:rPr lang="es-ES" altLang="zh-CN" dirty="0" err="1">
                <a:latin typeface="Arial Unicode MS" pitchFamily="34" charset="-128"/>
                <a:ea typeface="宋体" pitchFamily="2" charset="-122"/>
              </a:rPr>
              <a:t>the</a:t>
            </a:r>
            <a:r>
              <a:rPr lang="es-ES" altLang="zh-CN" dirty="0">
                <a:latin typeface="Arial Unicode MS" pitchFamily="34" charset="-128"/>
                <a:ea typeface="宋体" pitchFamily="2" charset="-122"/>
              </a:rPr>
              <a:t> </a:t>
            </a:r>
            <a:r>
              <a:rPr lang="es-ES" altLang="zh-CN" dirty="0" err="1">
                <a:latin typeface="Arial Unicode MS" pitchFamily="34" charset="-128"/>
                <a:ea typeface="宋体" pitchFamily="2" charset="-122"/>
              </a:rPr>
              <a:t>innovation</a:t>
            </a:r>
            <a:r>
              <a:rPr lang="es-ES" altLang="zh-CN" dirty="0">
                <a:latin typeface="Arial Unicode MS" pitchFamily="34" charset="-128"/>
                <a:ea typeface="宋体" pitchFamily="2" charset="-122"/>
              </a:rPr>
              <a:t> </a:t>
            </a:r>
            <a:r>
              <a:rPr lang="es-ES" altLang="zh-CN" dirty="0" err="1">
                <a:latin typeface="Arial Unicode MS" pitchFamily="34" charset="-128"/>
                <a:ea typeface="宋体" pitchFamily="2" charset="-122"/>
              </a:rPr>
              <a:t>district</a:t>
            </a:r>
            <a:endParaRPr lang="es-ES" altLang="zh-CN" b="1" dirty="0">
              <a:solidFill>
                <a:schemeClr val="accent1"/>
              </a:solidFill>
              <a:ea typeface="宋体" pitchFamily="2" charset="-122"/>
            </a:endParaRPr>
          </a:p>
        </p:txBody>
      </p:sp>
      <p:pic>
        <p:nvPicPr>
          <p:cNvPr id="4099" name="Picture 16" descr="principio"/>
          <p:cNvPicPr>
            <a:picLocks noChangeAspect="1" noChangeArrowheads="1"/>
          </p:cNvPicPr>
          <p:nvPr/>
        </p:nvPicPr>
        <p:blipFill>
          <a:blip r:embed="rId3" cstate="print"/>
          <a:srcRect/>
          <a:stretch>
            <a:fillRect/>
          </a:stretch>
        </p:blipFill>
        <p:spPr bwMode="auto">
          <a:xfrm>
            <a:off x="152400" y="1111250"/>
            <a:ext cx="8289925" cy="534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800600" y="4043363"/>
            <a:ext cx="2522538" cy="479425"/>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a:latin typeface="Arial Unicode MS" pitchFamily="34" charset="-128"/>
              </a:rPr>
              <a:t>22@Barcelona: </a:t>
            </a:r>
            <a:r>
              <a:rPr lang="en-US" b="1">
                <a:latin typeface="Arial Unicode MS" pitchFamily="34" charset="-128"/>
              </a:rPr>
              <a:t>Where</a:t>
            </a:r>
          </a:p>
        </p:txBody>
      </p:sp>
      <p:sp>
        <p:nvSpPr>
          <p:cNvPr id="84995" name="Freeform 3"/>
          <p:cNvSpPr>
            <a:spLocks/>
          </p:cNvSpPr>
          <p:nvPr/>
        </p:nvSpPr>
        <p:spPr bwMode="auto">
          <a:xfrm>
            <a:off x="4876800" y="4495800"/>
            <a:ext cx="3059113"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15364" name="Rectangle 4"/>
          <p:cNvSpPr>
            <a:spLocks noChangeArrowheads="1"/>
          </p:cNvSpPr>
          <p:nvPr/>
        </p:nvSpPr>
        <p:spPr bwMode="auto">
          <a:xfrm>
            <a:off x="4518025" y="4043363"/>
            <a:ext cx="311150" cy="520700"/>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b="1">
                <a:latin typeface="Arial Unicode MS" pitchFamily="34" charset="-128"/>
              </a:rPr>
              <a:t>1</a:t>
            </a:r>
          </a:p>
        </p:txBody>
      </p:sp>
      <p:sp>
        <p:nvSpPr>
          <p:cNvPr id="84997" name="Line 5"/>
          <p:cNvSpPr>
            <a:spLocks noChangeShapeType="1"/>
          </p:cNvSpPr>
          <p:nvPr/>
        </p:nvSpPr>
        <p:spPr bwMode="auto">
          <a:xfrm flipH="1">
            <a:off x="4495800" y="4495800"/>
            <a:ext cx="228600" cy="0"/>
          </a:xfrm>
          <a:prstGeom prst="line">
            <a:avLst/>
          </a:prstGeom>
          <a:noFill/>
          <a:ln w="25400">
            <a:solidFill>
              <a:srgbClr val="078BA6"/>
            </a:solidFill>
            <a:round/>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99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499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4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P spid="84995" grpId="0" animBg="1"/>
      <p:bldP spid="849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2"/>
          <p:cNvSpPr>
            <a:spLocks noChangeArrowheads="1"/>
          </p:cNvSpPr>
          <p:nvPr/>
        </p:nvSpPr>
        <p:spPr bwMode="auto">
          <a:xfrm>
            <a:off x="152400" y="1108075"/>
            <a:ext cx="8294688" cy="1676400"/>
          </a:xfrm>
          <a:prstGeom prst="rect">
            <a:avLst/>
          </a:prstGeom>
          <a:solidFill>
            <a:srgbClr val="000000"/>
          </a:solidFill>
          <a:ln w="9525">
            <a:noFill/>
            <a:miter lim="800000"/>
            <a:headEnd/>
            <a:tailEnd/>
          </a:ln>
        </p:spPr>
        <p:txBody>
          <a:bodyPr wrap="none" anchor="ctr"/>
          <a:lstStyle/>
          <a:p>
            <a:pPr algn="r"/>
            <a:endParaRPr lang="es-ES"/>
          </a:p>
        </p:txBody>
      </p:sp>
      <p:pic>
        <p:nvPicPr>
          <p:cNvPr id="17411" name="Picture 6" descr="Imagen14A"/>
          <p:cNvPicPr>
            <a:picLocks noChangeAspect="1" noChangeArrowheads="1"/>
          </p:cNvPicPr>
          <p:nvPr/>
        </p:nvPicPr>
        <p:blipFill>
          <a:blip r:embed="rId3" cstate="print"/>
          <a:srcRect/>
          <a:stretch>
            <a:fillRect/>
          </a:stretch>
        </p:blipFill>
        <p:spPr bwMode="auto">
          <a:xfrm rot="193635">
            <a:off x="5562600" y="1143000"/>
            <a:ext cx="2609850" cy="1533525"/>
          </a:xfrm>
          <a:prstGeom prst="rect">
            <a:avLst/>
          </a:prstGeom>
          <a:noFill/>
          <a:ln w="9525">
            <a:noFill/>
            <a:miter lim="800000"/>
            <a:headEnd/>
            <a:tailEnd/>
          </a:ln>
        </p:spPr>
      </p:pic>
      <p:pic>
        <p:nvPicPr>
          <p:cNvPr id="17412" name="Picture 7" descr="mapa engl"/>
          <p:cNvPicPr>
            <a:picLocks noChangeAspect="1" noChangeArrowheads="1"/>
          </p:cNvPicPr>
          <p:nvPr/>
        </p:nvPicPr>
        <p:blipFill>
          <a:blip r:embed="rId4" cstate="print">
            <a:lum contrast="42000"/>
          </a:blip>
          <a:srcRect/>
          <a:stretch>
            <a:fillRect/>
          </a:stretch>
        </p:blipFill>
        <p:spPr bwMode="auto">
          <a:xfrm>
            <a:off x="3124200" y="1117600"/>
            <a:ext cx="2268538" cy="1612900"/>
          </a:xfrm>
          <a:prstGeom prst="rect">
            <a:avLst/>
          </a:prstGeom>
          <a:noFill/>
          <a:ln w="9525">
            <a:noFill/>
            <a:miter lim="800000"/>
            <a:headEnd/>
            <a:tailEnd/>
          </a:ln>
        </p:spPr>
      </p:pic>
      <p:pic>
        <p:nvPicPr>
          <p:cNvPr id="17413" name="Picture 8" descr="Imagen13"/>
          <p:cNvPicPr>
            <a:picLocks noChangeAspect="1" noChangeArrowheads="1"/>
          </p:cNvPicPr>
          <p:nvPr/>
        </p:nvPicPr>
        <p:blipFill>
          <a:blip r:embed="rId5" cstate="print"/>
          <a:srcRect/>
          <a:stretch>
            <a:fillRect/>
          </a:stretch>
        </p:blipFill>
        <p:spPr bwMode="auto">
          <a:xfrm>
            <a:off x="387350" y="1108075"/>
            <a:ext cx="2508250" cy="1625600"/>
          </a:xfrm>
          <a:prstGeom prst="rect">
            <a:avLst/>
          </a:prstGeom>
          <a:noFill/>
          <a:ln w="9525">
            <a:noFill/>
            <a:miter lim="800000"/>
            <a:headEnd/>
            <a:tailEnd/>
          </a:ln>
        </p:spPr>
      </p:pic>
      <p:pic>
        <p:nvPicPr>
          <p:cNvPr id="17414" name="Picture 9" descr="22@-AEROPUERTO-2m+MAr"/>
          <p:cNvPicPr>
            <a:picLocks noChangeAspect="1" noChangeArrowheads="1"/>
          </p:cNvPicPr>
          <p:nvPr/>
        </p:nvPicPr>
        <p:blipFill>
          <a:blip r:embed="rId6" cstate="print"/>
          <a:srcRect/>
          <a:stretch>
            <a:fillRect/>
          </a:stretch>
        </p:blipFill>
        <p:spPr bwMode="auto">
          <a:xfrm>
            <a:off x="152400" y="2667000"/>
            <a:ext cx="8299450" cy="3810000"/>
          </a:xfrm>
          <a:prstGeom prst="rect">
            <a:avLst/>
          </a:prstGeom>
          <a:solidFill>
            <a:schemeClr val="tx1"/>
          </a:solidFill>
          <a:ln w="9525">
            <a:noFill/>
            <a:miter lim="800000"/>
            <a:headEnd/>
            <a:tailEnd/>
          </a:ln>
        </p:spPr>
      </p:pic>
      <p:sp>
        <p:nvSpPr>
          <p:cNvPr id="17415" name="Text Box 2"/>
          <p:cNvSpPr txBox="1">
            <a:spLocks noChangeArrowheads="1"/>
          </p:cNvSpPr>
          <p:nvPr/>
        </p:nvSpPr>
        <p:spPr bwMode="auto">
          <a:xfrm>
            <a:off x="609600" y="592138"/>
            <a:ext cx="7848600" cy="369332"/>
          </a:xfrm>
          <a:prstGeom prst="rect">
            <a:avLst/>
          </a:prstGeom>
          <a:noFill/>
          <a:ln w="9525">
            <a:noFill/>
            <a:miter lim="800000"/>
            <a:headEnd/>
            <a:tailEnd/>
          </a:ln>
        </p:spPr>
        <p:txBody>
          <a:bodyPr>
            <a:spAutoFit/>
          </a:bodyPr>
          <a:lstStyle/>
          <a:p>
            <a:r>
              <a:rPr lang="es-ES" altLang="zh-CN" dirty="0" err="1" smtClean="0">
                <a:latin typeface="Arial Unicode MS" pitchFamily="34" charset="-128"/>
                <a:ea typeface="宋体" pitchFamily="2" charset="-122"/>
              </a:rPr>
              <a:t>Where</a:t>
            </a:r>
            <a:r>
              <a:rPr lang="es-ES" altLang="zh-CN" dirty="0" smtClean="0">
                <a:latin typeface="Arial Unicode MS" pitchFamily="34" charset="-128"/>
                <a:ea typeface="宋体" pitchFamily="2" charset="-122"/>
              </a:rPr>
              <a:t>: </a:t>
            </a:r>
            <a:r>
              <a:rPr lang="es-ES" altLang="zh-CN" dirty="0" err="1" smtClean="0">
                <a:latin typeface="Arial Unicode MS" pitchFamily="34" charset="-128"/>
                <a:ea typeface="宋体" pitchFamily="2" charset="-122"/>
              </a:rPr>
              <a:t>The</a:t>
            </a:r>
            <a:r>
              <a:rPr lang="es-ES" altLang="zh-CN" dirty="0" smtClean="0">
                <a:latin typeface="Arial Unicode MS" pitchFamily="34" charset="-128"/>
                <a:ea typeface="宋体" pitchFamily="2" charset="-122"/>
              </a:rPr>
              <a:t> </a:t>
            </a:r>
            <a:r>
              <a:rPr lang="es-ES" altLang="zh-CN" dirty="0" err="1" smtClean="0">
                <a:latin typeface="Arial Unicode MS" pitchFamily="34" charset="-128"/>
                <a:ea typeface="宋体" pitchFamily="2" charset="-122"/>
              </a:rPr>
              <a:t>Poblenou</a:t>
            </a:r>
            <a:r>
              <a:rPr lang="es-ES" altLang="zh-CN" dirty="0" smtClean="0">
                <a:latin typeface="Arial Unicode MS" pitchFamily="34" charset="-128"/>
                <a:ea typeface="宋体" pitchFamily="2" charset="-122"/>
              </a:rPr>
              <a:t> </a:t>
            </a:r>
            <a:r>
              <a:rPr lang="es-ES" altLang="zh-CN" dirty="0" err="1" smtClean="0">
                <a:latin typeface="Arial Unicode MS" pitchFamily="34" charset="-128"/>
                <a:ea typeface="宋体" pitchFamily="2" charset="-122"/>
              </a:rPr>
              <a:t>area</a:t>
            </a:r>
            <a:endParaRPr lang="es-ES" altLang="zh-CN" b="1" dirty="0">
              <a:solidFill>
                <a:schemeClr val="accent1"/>
              </a:solidFill>
              <a:ea typeface="宋体" pitchFamily="2" charset="-122"/>
            </a:endParaRP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descr="Imagen4"/>
          <p:cNvPicPr>
            <a:picLocks noChangeAspect="1" noChangeArrowheads="1"/>
          </p:cNvPicPr>
          <p:nvPr/>
        </p:nvPicPr>
        <p:blipFill>
          <a:blip r:embed="rId3" cstate="print"/>
          <a:srcRect/>
          <a:stretch>
            <a:fillRect/>
          </a:stretch>
        </p:blipFill>
        <p:spPr bwMode="auto">
          <a:xfrm>
            <a:off x="152400" y="1108075"/>
            <a:ext cx="8288338" cy="5353050"/>
          </a:xfrm>
          <a:prstGeom prst="rect">
            <a:avLst/>
          </a:prstGeom>
          <a:noFill/>
          <a:ln w="9525">
            <a:noFill/>
            <a:miter lim="800000"/>
            <a:headEnd/>
            <a:tailEnd/>
          </a:ln>
        </p:spPr>
      </p:pic>
      <p:sp>
        <p:nvSpPr>
          <p:cNvPr id="18435" name="Line 4"/>
          <p:cNvSpPr>
            <a:spLocks noChangeShapeType="1"/>
          </p:cNvSpPr>
          <p:nvPr/>
        </p:nvSpPr>
        <p:spPr bwMode="auto">
          <a:xfrm flipH="1" flipV="1">
            <a:off x="1066800" y="1676400"/>
            <a:ext cx="609600" cy="2057400"/>
          </a:xfrm>
          <a:prstGeom prst="line">
            <a:avLst/>
          </a:prstGeom>
          <a:noFill/>
          <a:ln w="38100">
            <a:solidFill>
              <a:schemeClr val="accent1"/>
            </a:solidFill>
            <a:round/>
            <a:headEnd/>
            <a:tailEnd/>
          </a:ln>
        </p:spPr>
        <p:txBody>
          <a:bodyPr/>
          <a:lstStyle/>
          <a:p>
            <a:endParaRPr lang="es-ES"/>
          </a:p>
        </p:txBody>
      </p:sp>
      <p:sp>
        <p:nvSpPr>
          <p:cNvPr id="18436" name="Line 5"/>
          <p:cNvSpPr>
            <a:spLocks noChangeShapeType="1"/>
          </p:cNvSpPr>
          <p:nvPr/>
        </p:nvSpPr>
        <p:spPr bwMode="auto">
          <a:xfrm>
            <a:off x="1066800" y="1676400"/>
            <a:ext cx="4478338" cy="728663"/>
          </a:xfrm>
          <a:prstGeom prst="line">
            <a:avLst/>
          </a:prstGeom>
          <a:noFill/>
          <a:ln w="38100">
            <a:solidFill>
              <a:schemeClr val="accent1"/>
            </a:solidFill>
            <a:round/>
            <a:headEnd/>
            <a:tailEnd/>
          </a:ln>
        </p:spPr>
        <p:txBody>
          <a:bodyPr/>
          <a:lstStyle/>
          <a:p>
            <a:endParaRPr lang="es-ES"/>
          </a:p>
        </p:txBody>
      </p:sp>
      <p:sp>
        <p:nvSpPr>
          <p:cNvPr id="18437" name="Line 6"/>
          <p:cNvSpPr>
            <a:spLocks noChangeShapeType="1"/>
          </p:cNvSpPr>
          <p:nvPr/>
        </p:nvSpPr>
        <p:spPr bwMode="auto">
          <a:xfrm flipH="1">
            <a:off x="1652588" y="2405063"/>
            <a:ext cx="3883025" cy="1417637"/>
          </a:xfrm>
          <a:prstGeom prst="line">
            <a:avLst/>
          </a:prstGeom>
          <a:noFill/>
          <a:ln w="38100">
            <a:solidFill>
              <a:schemeClr val="accent1"/>
            </a:solidFill>
            <a:round/>
            <a:headEnd/>
            <a:tailEnd/>
          </a:ln>
        </p:spPr>
        <p:txBody>
          <a:bodyPr/>
          <a:lstStyle/>
          <a:p>
            <a:endParaRPr lang="es-ES"/>
          </a:p>
        </p:txBody>
      </p:sp>
      <p:sp>
        <p:nvSpPr>
          <p:cNvPr id="18438" name="Oval 7"/>
          <p:cNvSpPr>
            <a:spLocks noChangeArrowheads="1"/>
          </p:cNvSpPr>
          <p:nvPr/>
        </p:nvSpPr>
        <p:spPr bwMode="auto">
          <a:xfrm>
            <a:off x="1600200" y="3657600"/>
            <a:ext cx="307975" cy="247650"/>
          </a:xfrm>
          <a:prstGeom prst="ellipse">
            <a:avLst/>
          </a:prstGeom>
          <a:solidFill>
            <a:schemeClr val="accent1"/>
          </a:solidFill>
          <a:ln w="9525">
            <a:noFill/>
            <a:round/>
            <a:headEnd/>
            <a:tailEnd/>
          </a:ln>
        </p:spPr>
        <p:txBody>
          <a:bodyPr wrap="none" anchor="ctr"/>
          <a:lstStyle/>
          <a:p>
            <a:endParaRPr lang="es-ES_tradnl"/>
          </a:p>
        </p:txBody>
      </p:sp>
      <p:sp>
        <p:nvSpPr>
          <p:cNvPr id="18439" name="12 Rectángulo"/>
          <p:cNvSpPr>
            <a:spLocks noChangeArrowheads="1"/>
          </p:cNvSpPr>
          <p:nvPr/>
        </p:nvSpPr>
        <p:spPr bwMode="auto">
          <a:xfrm>
            <a:off x="441325" y="1895475"/>
            <a:ext cx="1785938" cy="357188"/>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18440" name="12 Rectángulo"/>
          <p:cNvSpPr>
            <a:spLocks noChangeArrowheads="1"/>
          </p:cNvSpPr>
          <p:nvPr/>
        </p:nvSpPr>
        <p:spPr bwMode="auto">
          <a:xfrm>
            <a:off x="381000" y="1828800"/>
            <a:ext cx="1785938" cy="357188"/>
          </a:xfrm>
          <a:prstGeom prst="rect">
            <a:avLst/>
          </a:prstGeom>
          <a:solidFill>
            <a:srgbClr val="078BA6"/>
          </a:solidFill>
          <a:ln w="19050" algn="ctr">
            <a:noFill/>
            <a:round/>
            <a:headEnd/>
            <a:tailEnd/>
          </a:ln>
        </p:spPr>
        <p:txBody>
          <a:bodyPr wrap="none" anchor="ctr"/>
          <a:lstStyle/>
          <a:p>
            <a:pPr algn="ctr"/>
            <a:r>
              <a:rPr lang="es-ES" sz="1600">
                <a:solidFill>
                  <a:schemeClr val="bg1"/>
                </a:solidFill>
                <a:latin typeface="Arial Unicode MS" pitchFamily="34" charset="-128"/>
              </a:rPr>
              <a:t>Sagrera AVE</a:t>
            </a:r>
            <a:endParaRPr lang="es-ES" sz="900">
              <a:solidFill>
                <a:schemeClr val="bg1"/>
              </a:solidFill>
              <a:latin typeface="Arial Unicode MS" pitchFamily="34" charset="-128"/>
            </a:endParaRPr>
          </a:p>
        </p:txBody>
      </p:sp>
      <p:sp>
        <p:nvSpPr>
          <p:cNvPr id="18441" name="12 Rectángulo"/>
          <p:cNvSpPr>
            <a:spLocks noChangeArrowheads="1"/>
          </p:cNvSpPr>
          <p:nvPr/>
        </p:nvSpPr>
        <p:spPr bwMode="auto">
          <a:xfrm>
            <a:off x="5775325" y="2428875"/>
            <a:ext cx="1785938" cy="357188"/>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18442" name="12 Rectángulo"/>
          <p:cNvSpPr>
            <a:spLocks noChangeArrowheads="1"/>
          </p:cNvSpPr>
          <p:nvPr/>
        </p:nvSpPr>
        <p:spPr bwMode="auto">
          <a:xfrm>
            <a:off x="5715000" y="2362200"/>
            <a:ext cx="1785938" cy="357188"/>
          </a:xfrm>
          <a:prstGeom prst="rect">
            <a:avLst/>
          </a:prstGeom>
          <a:solidFill>
            <a:srgbClr val="078BA6"/>
          </a:solidFill>
          <a:ln w="19050" algn="ctr">
            <a:noFill/>
            <a:round/>
            <a:headEnd/>
            <a:tailEnd/>
          </a:ln>
        </p:spPr>
        <p:txBody>
          <a:bodyPr wrap="none" anchor="ctr"/>
          <a:lstStyle/>
          <a:p>
            <a:pPr algn="ctr"/>
            <a:r>
              <a:rPr lang="es-ES" sz="1600">
                <a:solidFill>
                  <a:schemeClr val="bg1"/>
                </a:solidFill>
                <a:latin typeface="Arial Unicode MS" pitchFamily="34" charset="-128"/>
              </a:rPr>
              <a:t>Forum 2004</a:t>
            </a:r>
            <a:endParaRPr lang="es-ES" sz="900">
              <a:solidFill>
                <a:schemeClr val="bg1"/>
              </a:solidFill>
              <a:latin typeface="Arial Unicode MS" pitchFamily="34" charset="-128"/>
            </a:endParaRPr>
          </a:p>
        </p:txBody>
      </p:sp>
      <p:sp>
        <p:nvSpPr>
          <p:cNvPr id="18443" name="12 Rectángulo"/>
          <p:cNvSpPr>
            <a:spLocks noChangeArrowheads="1"/>
          </p:cNvSpPr>
          <p:nvPr/>
        </p:nvSpPr>
        <p:spPr bwMode="auto">
          <a:xfrm>
            <a:off x="3413125" y="3800475"/>
            <a:ext cx="1785938" cy="357188"/>
          </a:xfrm>
          <a:prstGeom prst="rect">
            <a:avLst/>
          </a:prstGeom>
          <a:solidFill>
            <a:srgbClr val="000000"/>
          </a:solidFill>
          <a:ln w="19050" algn="ctr">
            <a:noFill/>
            <a:round/>
            <a:headEnd/>
            <a:tailEnd/>
          </a:ln>
        </p:spPr>
        <p:txBody>
          <a:bodyPr wrap="none" anchor="ctr"/>
          <a:lstStyle/>
          <a:p>
            <a:pPr algn="ctr"/>
            <a:endParaRPr lang="es-ES_tradnl" sz="900">
              <a:solidFill>
                <a:schemeClr val="bg1"/>
              </a:solidFill>
              <a:latin typeface="Arial Unicode MS" pitchFamily="34" charset="-128"/>
            </a:endParaRPr>
          </a:p>
        </p:txBody>
      </p:sp>
      <p:sp>
        <p:nvSpPr>
          <p:cNvPr id="18444" name="12 Rectángulo"/>
          <p:cNvSpPr>
            <a:spLocks noChangeArrowheads="1"/>
          </p:cNvSpPr>
          <p:nvPr/>
        </p:nvSpPr>
        <p:spPr bwMode="auto">
          <a:xfrm>
            <a:off x="3352800" y="3733800"/>
            <a:ext cx="1785938" cy="357188"/>
          </a:xfrm>
          <a:prstGeom prst="rect">
            <a:avLst/>
          </a:prstGeom>
          <a:solidFill>
            <a:srgbClr val="078BA6"/>
          </a:solidFill>
          <a:ln w="19050" algn="ctr">
            <a:noFill/>
            <a:round/>
            <a:headEnd/>
            <a:tailEnd/>
          </a:ln>
        </p:spPr>
        <p:txBody>
          <a:bodyPr wrap="none" anchor="ctr"/>
          <a:lstStyle/>
          <a:p>
            <a:pPr algn="ctr"/>
            <a:r>
              <a:rPr lang="es-ES" sz="1600">
                <a:solidFill>
                  <a:schemeClr val="bg1"/>
                </a:solidFill>
                <a:latin typeface="Arial Unicode MS" pitchFamily="34" charset="-128"/>
              </a:rPr>
              <a:t>22@Barcelona</a:t>
            </a:r>
            <a:endParaRPr lang="es-ES" sz="900">
              <a:solidFill>
                <a:schemeClr val="bg1"/>
              </a:solidFill>
              <a:latin typeface="Arial Unicode MS" pitchFamily="34" charset="-128"/>
            </a:endParaRPr>
          </a:p>
        </p:txBody>
      </p:sp>
      <p:sp>
        <p:nvSpPr>
          <p:cNvPr id="18445" name="Text Box 2"/>
          <p:cNvSpPr txBox="1">
            <a:spLocks noChangeArrowheads="1"/>
          </p:cNvSpPr>
          <p:nvPr/>
        </p:nvSpPr>
        <p:spPr bwMode="auto">
          <a:xfrm>
            <a:off x="609600" y="592138"/>
            <a:ext cx="7848600" cy="369332"/>
          </a:xfrm>
          <a:prstGeom prst="rect">
            <a:avLst/>
          </a:prstGeom>
          <a:noFill/>
          <a:ln w="9525">
            <a:noFill/>
            <a:miter lim="800000"/>
            <a:headEnd/>
            <a:tailEnd/>
          </a:ln>
        </p:spPr>
        <p:txBody>
          <a:bodyPr>
            <a:spAutoFit/>
          </a:bodyPr>
          <a:lstStyle/>
          <a:p>
            <a:r>
              <a:rPr lang="es-ES_tradnl" dirty="0" err="1" smtClean="0">
                <a:latin typeface="Arial Unicode MS" pitchFamily="34" charset="-128"/>
              </a:rPr>
              <a:t>Part</a:t>
            </a:r>
            <a:r>
              <a:rPr lang="es-ES_tradnl" dirty="0" smtClean="0">
                <a:latin typeface="Arial Unicode MS" pitchFamily="34" charset="-128"/>
              </a:rPr>
              <a:t> of </a:t>
            </a:r>
            <a:r>
              <a:rPr lang="es-ES_tradnl" dirty="0" err="1" smtClean="0">
                <a:latin typeface="Arial Unicode MS" pitchFamily="34" charset="-128"/>
              </a:rPr>
              <a:t>the</a:t>
            </a:r>
            <a:r>
              <a:rPr lang="es-ES_tradnl" dirty="0" smtClean="0">
                <a:latin typeface="Arial Unicode MS" pitchFamily="34" charset="-128"/>
              </a:rPr>
              <a:t> </a:t>
            </a:r>
            <a:r>
              <a:rPr lang="es-ES_tradnl" dirty="0" err="1">
                <a:latin typeface="Arial Unicode MS" pitchFamily="34" charset="-128"/>
              </a:rPr>
              <a:t>Barcelona’s</a:t>
            </a:r>
            <a:r>
              <a:rPr lang="es-ES_tradnl" dirty="0">
                <a:latin typeface="Arial Unicode MS" pitchFamily="34" charset="-128"/>
              </a:rPr>
              <a:t> </a:t>
            </a:r>
            <a:r>
              <a:rPr lang="es-ES_tradnl" dirty="0" err="1">
                <a:latin typeface="Arial Unicode MS" pitchFamily="34" charset="-128"/>
              </a:rPr>
              <a:t>eastern</a:t>
            </a:r>
            <a:r>
              <a:rPr lang="es-ES_tradnl" dirty="0">
                <a:latin typeface="Arial Unicode MS" pitchFamily="34" charset="-128"/>
              </a:rPr>
              <a:t> </a:t>
            </a:r>
            <a:r>
              <a:rPr lang="es-ES_tradnl" dirty="0" err="1">
                <a:latin typeface="Arial Unicode MS" pitchFamily="34" charset="-128"/>
              </a:rPr>
              <a:t>transformation</a:t>
            </a:r>
            <a:endParaRPr lang="es-ES_tradnl" dirty="0">
              <a:latin typeface="Arial Unicode MS" pitchFamily="34" charset="-128"/>
            </a:endParaRPr>
          </a:p>
        </p:txBody>
      </p:sp>
      <p:sp>
        <p:nvSpPr>
          <p:cNvPr id="18446" name="12 Rectángulo"/>
          <p:cNvSpPr>
            <a:spLocks noChangeArrowheads="1"/>
          </p:cNvSpPr>
          <p:nvPr/>
        </p:nvSpPr>
        <p:spPr bwMode="auto">
          <a:xfrm>
            <a:off x="4643438" y="4929188"/>
            <a:ext cx="2143125" cy="357187"/>
          </a:xfrm>
          <a:prstGeom prst="rect">
            <a:avLst/>
          </a:prstGeom>
          <a:solidFill>
            <a:srgbClr val="078BA6"/>
          </a:solidFill>
          <a:ln w="19050" algn="ctr">
            <a:noFill/>
            <a:round/>
            <a:headEnd/>
            <a:tailEnd/>
          </a:ln>
        </p:spPr>
        <p:txBody>
          <a:bodyPr wrap="none" anchor="ctr"/>
          <a:lstStyle/>
          <a:p>
            <a:pPr algn="ctr"/>
            <a:r>
              <a:rPr lang="es-ES" sz="1600">
                <a:solidFill>
                  <a:schemeClr val="bg1"/>
                </a:solidFill>
                <a:latin typeface="Arial Unicode MS" pitchFamily="34" charset="-128"/>
              </a:rPr>
              <a:t>Olympic Village 1992</a:t>
            </a:r>
            <a:endParaRPr lang="es-ES" sz="900">
              <a:solidFill>
                <a:schemeClr val="bg1"/>
              </a:solidFill>
              <a:latin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800600" y="4043363"/>
            <a:ext cx="2560638" cy="479425"/>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a:latin typeface="Arial Unicode MS" pitchFamily="34" charset="-128"/>
              </a:rPr>
              <a:t>22@Barcelona: </a:t>
            </a:r>
            <a:r>
              <a:rPr lang="en-US" b="1">
                <a:latin typeface="Arial Unicode MS" pitchFamily="34" charset="-128"/>
              </a:rPr>
              <a:t>History</a:t>
            </a:r>
          </a:p>
        </p:txBody>
      </p:sp>
      <p:sp>
        <p:nvSpPr>
          <p:cNvPr id="87043" name="Freeform 3"/>
          <p:cNvSpPr>
            <a:spLocks/>
          </p:cNvSpPr>
          <p:nvPr/>
        </p:nvSpPr>
        <p:spPr bwMode="auto">
          <a:xfrm>
            <a:off x="4876800" y="4495800"/>
            <a:ext cx="3059113" cy="4763"/>
          </a:xfrm>
          <a:custGeom>
            <a:avLst/>
            <a:gdLst>
              <a:gd name="T0" fmla="*/ 2147483647 w 1104"/>
              <a:gd name="T1" fmla="*/ 2147483647 h 3"/>
              <a:gd name="T2" fmla="*/ 0 w 1104"/>
              <a:gd name="T3" fmla="*/ 0 h 3"/>
              <a:gd name="T4" fmla="*/ 0 60000 65536"/>
              <a:gd name="T5" fmla="*/ 0 60000 65536"/>
              <a:gd name="T6" fmla="*/ 0 w 1104"/>
              <a:gd name="T7" fmla="*/ 0 h 3"/>
              <a:gd name="T8" fmla="*/ 1104 w 1104"/>
              <a:gd name="T9" fmla="*/ 3 h 3"/>
            </a:gdLst>
            <a:ahLst/>
            <a:cxnLst>
              <a:cxn ang="T4">
                <a:pos x="T0" y="T1"/>
              </a:cxn>
              <a:cxn ang="T5">
                <a:pos x="T2" y="T3"/>
              </a:cxn>
            </a:cxnLst>
            <a:rect l="T6" t="T7" r="T8" b="T9"/>
            <a:pathLst>
              <a:path w="1104" h="3">
                <a:moveTo>
                  <a:pt x="1104" y="3"/>
                </a:moveTo>
                <a:lnTo>
                  <a:pt x="0" y="0"/>
                </a:lnTo>
              </a:path>
            </a:pathLst>
          </a:custGeom>
          <a:solidFill>
            <a:srgbClr val="078BA6"/>
          </a:solidFill>
          <a:ln w="12700">
            <a:solidFill>
              <a:srgbClr val="078BA6"/>
            </a:solidFill>
            <a:round/>
            <a:headEnd/>
            <a:tailEnd/>
          </a:ln>
        </p:spPr>
        <p:txBody>
          <a:bodyPr wrap="none" anchor="ctr"/>
          <a:lstStyle/>
          <a:p>
            <a:pPr algn="r"/>
            <a:endParaRPr lang="es-ES"/>
          </a:p>
        </p:txBody>
      </p:sp>
      <p:sp>
        <p:nvSpPr>
          <p:cNvPr id="19460" name="Rectangle 4"/>
          <p:cNvSpPr>
            <a:spLocks noChangeArrowheads="1"/>
          </p:cNvSpPr>
          <p:nvPr/>
        </p:nvSpPr>
        <p:spPr bwMode="auto">
          <a:xfrm>
            <a:off x="4518025" y="4043363"/>
            <a:ext cx="311150" cy="520700"/>
          </a:xfrm>
          <a:prstGeom prst="rect">
            <a:avLst/>
          </a:prstGeom>
          <a:noFill/>
          <a:ln w="9525">
            <a:noFill/>
            <a:miter lim="800000"/>
            <a:headEnd/>
            <a:tailEnd/>
          </a:ln>
        </p:spPr>
        <p:txBody>
          <a:bodyPr wrap="none">
            <a:spAutoFit/>
          </a:bodyPr>
          <a:lstStyle/>
          <a:p>
            <a:pPr>
              <a:lnSpc>
                <a:spcPct val="140000"/>
              </a:lnSpc>
              <a:spcBef>
                <a:spcPct val="50000"/>
              </a:spcBef>
              <a:buClr>
                <a:srgbClr val="336699"/>
              </a:buClr>
              <a:buSzPct val="120000"/>
              <a:buFont typeface="Wingdings 2" pitchFamily="18" charset="2"/>
              <a:buNone/>
            </a:pPr>
            <a:r>
              <a:rPr lang="en-US" b="1">
                <a:latin typeface="Arial Unicode MS" pitchFamily="34" charset="-128"/>
              </a:rPr>
              <a:t>2</a:t>
            </a:r>
          </a:p>
        </p:txBody>
      </p:sp>
      <p:sp>
        <p:nvSpPr>
          <p:cNvPr id="87045" name="Line 5"/>
          <p:cNvSpPr>
            <a:spLocks noChangeShapeType="1"/>
          </p:cNvSpPr>
          <p:nvPr/>
        </p:nvSpPr>
        <p:spPr bwMode="auto">
          <a:xfrm flipH="1">
            <a:off x="4495800" y="4495800"/>
            <a:ext cx="228600" cy="0"/>
          </a:xfrm>
          <a:prstGeom prst="line">
            <a:avLst/>
          </a:prstGeom>
          <a:noFill/>
          <a:ln w="25400">
            <a:solidFill>
              <a:srgbClr val="078BA6"/>
            </a:solidFill>
            <a:round/>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704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704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7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utoUpdateAnimBg="0"/>
      <p:bldP spid="87043" grpId="0" animBg="1"/>
      <p:bldP spid="87045" grpId="0" animBg="1"/>
    </p:bldLst>
  </p:timing>
</p:sld>
</file>

<file path=ppt/theme/theme1.xml><?xml version="1.0" encoding="utf-8"?>
<a:theme xmlns:a="http://schemas.openxmlformats.org/drawingml/2006/main" name="Diseño personalizado">
  <a:themeElements>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6861</TotalTime>
  <Words>2329</Words>
  <Application>Microsoft Office PowerPoint</Application>
  <PresentationFormat>Presentación en pantalla (4:3)</PresentationFormat>
  <Paragraphs>426</Paragraphs>
  <Slides>45</Slides>
  <Notes>45</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45</vt:i4>
      </vt:variant>
    </vt:vector>
  </HeadingPairs>
  <TitlesOfParts>
    <vt:vector size="47" baseType="lpstr">
      <vt:lpstr>Diseño personalizado</vt:lpstr>
      <vt:lpstr>CorelPhotoPaint.Image.8</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vector>
  </TitlesOfParts>
  <Company>oxestudio</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oxestudio</dc:creator>
  <cp:lastModifiedBy>Juan Carlos</cp:lastModifiedBy>
  <cp:revision>965</cp:revision>
  <dcterms:created xsi:type="dcterms:W3CDTF">2006-09-26T07:44:30Z</dcterms:created>
  <dcterms:modified xsi:type="dcterms:W3CDTF">2010-04-29T05:12:30Z</dcterms:modified>
</cp:coreProperties>
</file>