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8" r:id="rId4"/>
    <p:sldId id="309" r:id="rId5"/>
    <p:sldId id="329" r:id="rId6"/>
    <p:sldId id="310" r:id="rId7"/>
    <p:sldId id="257" r:id="rId8"/>
    <p:sldId id="330" r:id="rId9"/>
    <p:sldId id="331" r:id="rId10"/>
    <p:sldId id="332" r:id="rId11"/>
    <p:sldId id="333" r:id="rId12"/>
    <p:sldId id="334" r:id="rId13"/>
    <p:sldId id="293" r:id="rId14"/>
    <p:sldId id="335" r:id="rId15"/>
    <p:sldId id="297" r:id="rId16"/>
    <p:sldId id="298" r:id="rId17"/>
    <p:sldId id="292" r:id="rId18"/>
    <p:sldId id="337" r:id="rId19"/>
    <p:sldId id="303" r:id="rId20"/>
    <p:sldId id="268" r:id="rId21"/>
    <p:sldId id="336" r:id="rId22"/>
    <p:sldId id="312" r:id="rId23"/>
    <p:sldId id="313" r:id="rId24"/>
    <p:sldId id="299" r:id="rId25"/>
    <p:sldId id="324" r:id="rId26"/>
    <p:sldId id="325" r:id="rId27"/>
    <p:sldId id="280" r:id="rId28"/>
    <p:sldId id="315" r:id="rId29"/>
    <p:sldId id="304" r:id="rId30"/>
    <p:sldId id="323" r:id="rId31"/>
    <p:sldId id="328" r:id="rId32"/>
    <p:sldId id="26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58417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председатель постоянно действующего семинара по анализу рынка недвижимости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при Правительстве РФ,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Sternik′s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Consulting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www.realtymarket.ru, gm_sternik@sterno.ru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352928" cy="38884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Рынок жилой недвижимости городов России: состояние и тенденции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(доклад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Международном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бизнес-форуме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недвижимости 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«Россия для инвесторов – инвесторы для России»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Москва, 22.06.17 -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48" name="Object 24"/>
          <p:cNvGraphicFramePr>
            <a:graphicFrameLocks noChangeAspect="1"/>
          </p:cNvGraphicFramePr>
          <p:nvPr/>
        </p:nvGraphicFramePr>
        <p:xfrm>
          <a:off x="179512" y="764704"/>
          <a:ext cx="8562975" cy="5076825"/>
        </p:xfrm>
        <a:graphic>
          <a:graphicData uri="http://schemas.openxmlformats.org/presentationml/2006/ole">
            <p:oleObj spid="_x0000_s129048" name="Диаграмма" r:id="rId3" imgW="8564832" imgH="5074920" progId="MSGraph.Chart.8">
              <p:embed/>
            </p:oleObj>
          </a:graphicData>
        </a:graphic>
      </p:graphicFrame>
      <p:sp>
        <p:nvSpPr>
          <p:cNvPr id="129047" name="Oval 23"/>
          <p:cNvSpPr>
            <a:spLocks noChangeArrowheads="1"/>
          </p:cNvSpPr>
          <p:nvPr/>
        </p:nvSpPr>
        <p:spPr bwMode="auto">
          <a:xfrm>
            <a:off x="1115616" y="4293096"/>
            <a:ext cx="875854" cy="6937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1187624" y="4365104"/>
            <a:ext cx="685800" cy="555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Ставка ЦБ и ипотеки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45" name="AutoShape 21"/>
          <p:cNvSpPr>
            <a:spLocks noChangeShapeType="1"/>
          </p:cNvSpPr>
          <p:nvPr/>
        </p:nvSpPr>
        <p:spPr bwMode="auto">
          <a:xfrm flipH="1" flipV="1">
            <a:off x="1403648" y="4077072"/>
            <a:ext cx="114300" cy="2047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611560" y="2060848"/>
            <a:ext cx="914400" cy="555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683568" y="2060848"/>
            <a:ext cx="708025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Субсидированная ипотека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42" name="AutoShape 18"/>
          <p:cNvSpPr>
            <a:spLocks noChangeShapeType="1"/>
          </p:cNvSpPr>
          <p:nvPr/>
        </p:nvSpPr>
        <p:spPr bwMode="auto">
          <a:xfrm>
            <a:off x="1259632" y="2564905"/>
            <a:ext cx="504056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2195736" y="4077072"/>
            <a:ext cx="898525" cy="639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67744" y="4221088"/>
            <a:ext cx="76993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доходов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9" name="AutoShape 15"/>
          <p:cNvSpPr>
            <a:spLocks noChangeShapeType="1"/>
          </p:cNvSpPr>
          <p:nvPr/>
        </p:nvSpPr>
        <p:spPr bwMode="auto">
          <a:xfrm flipH="1" flipV="1">
            <a:off x="2267743" y="3789039"/>
            <a:ext cx="445517" cy="2699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1907704" y="1412776"/>
            <a:ext cx="1245170" cy="8456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979712" y="1556792"/>
            <a:ext cx="10287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Приток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чей 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подеше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вевший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рынок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6" name="AutoShape 12"/>
          <p:cNvSpPr>
            <a:spLocks noChangeShapeType="1"/>
          </p:cNvSpPr>
          <p:nvPr/>
        </p:nvSpPr>
        <p:spPr bwMode="auto">
          <a:xfrm>
            <a:off x="2470820" y="2204864"/>
            <a:ext cx="228972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3203848" y="1700808"/>
            <a:ext cx="1152128" cy="79965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347864" y="1844824"/>
            <a:ext cx="800100" cy="525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Ожидание отмены субсидий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3" name="AutoShape 9"/>
          <p:cNvSpPr>
            <a:spLocks noChangeShapeType="1"/>
          </p:cNvSpPr>
          <p:nvPr/>
        </p:nvSpPr>
        <p:spPr bwMode="auto">
          <a:xfrm>
            <a:off x="3700040" y="2492896"/>
            <a:ext cx="223888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139952" y="2348880"/>
            <a:ext cx="1152128" cy="663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211960" y="2420888"/>
            <a:ext cx="936104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Макроэконо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мическая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стабилизация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0" name="AutoShape 6"/>
          <p:cNvSpPr>
            <a:spLocks noChangeShapeType="1"/>
          </p:cNvSpPr>
          <p:nvPr/>
        </p:nvSpPr>
        <p:spPr bwMode="auto">
          <a:xfrm flipH="1">
            <a:off x="4860031" y="2996952"/>
            <a:ext cx="72008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9" name="AutoShape 5"/>
          <p:cNvSpPr>
            <a:spLocks noChangeShapeType="1"/>
          </p:cNvSpPr>
          <p:nvPr/>
        </p:nvSpPr>
        <p:spPr bwMode="auto">
          <a:xfrm>
            <a:off x="5004048" y="2983111"/>
            <a:ext cx="288031" cy="4458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5724128" y="2132856"/>
            <a:ext cx="1512168" cy="11727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012160" y="2276872"/>
            <a:ext cx="914400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покупателей 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подешеве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вший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рынок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6" name="AutoShape 2"/>
          <p:cNvSpPr>
            <a:spLocks noChangeShapeType="1"/>
          </p:cNvSpPr>
          <p:nvPr/>
        </p:nvSpPr>
        <p:spPr bwMode="auto">
          <a:xfrm flipH="1">
            <a:off x="5436096" y="3212976"/>
            <a:ext cx="648072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5" name="AutoShape 1"/>
          <p:cNvSpPr>
            <a:spLocks noChangeShapeType="1"/>
          </p:cNvSpPr>
          <p:nvPr/>
        </p:nvSpPr>
        <p:spPr bwMode="auto">
          <a:xfrm>
            <a:off x="6084168" y="3212976"/>
            <a:ext cx="360040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57" name="Rectangle 33"/>
          <p:cNvSpPr>
            <a:spLocks noChangeArrowheads="1"/>
          </p:cNvSpPr>
          <p:nvPr/>
        </p:nvSpPr>
        <p:spPr bwMode="auto">
          <a:xfrm>
            <a:off x="0" y="5873115"/>
            <a:ext cx="847962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Министерство строительного комплекса Московской области по данным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Росреестра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49" name="Object 1"/>
          <p:cNvGraphicFramePr>
            <a:graphicFrameLocks noChangeAspect="1"/>
          </p:cNvGraphicFramePr>
          <p:nvPr/>
        </p:nvGraphicFramePr>
        <p:xfrm>
          <a:off x="247650" y="838200"/>
          <a:ext cx="8486775" cy="4876800"/>
        </p:xfrm>
        <a:graphic>
          <a:graphicData uri="http://schemas.openxmlformats.org/presentationml/2006/ole">
            <p:oleObj spid="_x0000_s130049" name="Диаграмма" r:id="rId3" imgW="8488584" imgH="4876728" progId="MSGraph.Chart.8">
              <p:embed/>
            </p:oleObj>
          </a:graphicData>
        </a:graphic>
      </p:graphicFrame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51520" y="5879975"/>
            <a:ext cx="583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расчеты авторов по данным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Росреестра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6261285001ILLU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539552" y="6023991"/>
            <a:ext cx="7488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Единый реестр застройщиков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95536" y="1052736"/>
          <a:ext cx="8534400" cy="4387850"/>
        </p:xfrm>
        <a:graphic>
          <a:graphicData uri="http://schemas.openxmlformats.org/presentationml/2006/ole">
            <p:oleObj spid="_x0000_s51207" name="Диаграмма" r:id="rId3" imgW="8412552" imgH="4328088" progId="MSGraph.Char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5805264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Управление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 г. Москве.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1700808"/>
            <a:ext cx="1440160" cy="6491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Девальвационный шок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H="1">
            <a:off x="3707904" y="2349996"/>
            <a:ext cx="1008112" cy="4309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9952" y="3861048"/>
            <a:ext cx="1368152" cy="6491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Ставка ЦБ и ипотеки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6" idx="0"/>
          </p:cNvCxnSpPr>
          <p:nvPr/>
        </p:nvCxnSpPr>
        <p:spPr>
          <a:xfrm flipH="1" flipV="1">
            <a:off x="4427984" y="3573016"/>
            <a:ext cx="396044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9992" y="4581128"/>
            <a:ext cx="3024336" cy="3895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Субсидированная ипотека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788024" y="3284984"/>
            <a:ext cx="1224136" cy="12961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2996952"/>
            <a:ext cx="1788333" cy="3895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Крым, санкции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771800" y="3356992"/>
            <a:ext cx="504056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2160" y="2348880"/>
            <a:ext cx="1368151" cy="6491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Снижение доходов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stCxn id="37" idx="3"/>
          </p:cNvCxnSpPr>
          <p:nvPr/>
        </p:nvCxnSpPr>
        <p:spPr>
          <a:xfrm flipH="1">
            <a:off x="5004048" y="2902997"/>
            <a:ext cx="1208473" cy="2379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04248" y="3429000"/>
            <a:ext cx="1224136" cy="116853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Ожида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отмены субсидии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6012160" y="3429000"/>
            <a:ext cx="827340" cy="3151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37" idx="3"/>
          </p:cNvCxnSpPr>
          <p:nvPr/>
        </p:nvCxnSpPr>
        <p:spPr>
          <a:xfrm flipH="1">
            <a:off x="5292080" y="2902997"/>
            <a:ext cx="920441" cy="598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7452320" y="1628800"/>
            <a:ext cx="1346448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7524328" y="1844824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Макроэконо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мическая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стабилизация</a:t>
            </a:r>
          </a:p>
        </p:txBody>
      </p:sp>
      <p:sp>
        <p:nvSpPr>
          <p:cNvPr id="91" name="Овал 90"/>
          <p:cNvSpPr/>
          <p:nvPr/>
        </p:nvSpPr>
        <p:spPr>
          <a:xfrm>
            <a:off x="7812360" y="2708920"/>
            <a:ext cx="1008112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7812360" y="2780928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спроса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подеше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вевшую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первичку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6876257" y="2204864"/>
            <a:ext cx="57606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7524328" y="306896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114425" y="981075"/>
          <a:ext cx="7562850" cy="4829175"/>
        </p:xfrm>
        <a:graphic>
          <a:graphicData uri="http://schemas.openxmlformats.org/presentationml/2006/ole">
            <p:oleObj spid="_x0000_s132098" name="Диаграмма" r:id="rId3" imgW="7559136" imgH="483100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5949280"/>
            <a:ext cx="1899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89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Предложение на рынке жилья Московского региона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9492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Источники: Комитет МАР по аналитике и консалтингу по данным ГК МИЭЛЬ,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МИЭЛЬ-Новостройки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1656183" cy="6491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Зависание предложений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63688" y="1988840"/>
            <a:ext cx="432048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63688" y="1988840"/>
            <a:ext cx="2114752" cy="11740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1340768"/>
            <a:ext cx="1656184" cy="6491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Начало рассасывания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004049" y="1700808"/>
            <a:ext cx="936103" cy="381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228184" y="1988840"/>
            <a:ext cx="396044" cy="10081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95536" y="908720"/>
          <a:ext cx="8402637" cy="4899025"/>
        </p:xfrm>
        <a:graphic>
          <a:graphicData uri="http://schemas.openxmlformats.org/presentationml/2006/ole">
            <p:oleObj spid="_x0000_s67587" name="Диаграмма" r:id="rId3" imgW="8404776" imgH="4899588" progId="MSGraph.Chart.8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6516216" y="3356992"/>
            <a:ext cx="172819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04248" y="35010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Увеличение объемов строительства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876256" y="2204864"/>
            <a:ext cx="576064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7332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Источники: Комитет МАР по аналитике и консалтингу по данным ГК МИЭЛЬ,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МИЭЛЬ-Новостройки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1584175" cy="6491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Зависание предложений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91680" y="1700808"/>
            <a:ext cx="936104" cy="12961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07704" y="1651864"/>
            <a:ext cx="504056" cy="48099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2200" y="1340768"/>
            <a:ext cx="1763688" cy="6491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Начало рассасывания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004048" y="1628800"/>
            <a:ext cx="141041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860032" y="1700808"/>
            <a:ext cx="1529916" cy="12961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95536" y="692696"/>
          <a:ext cx="8229600" cy="4767263"/>
        </p:xfrm>
        <a:graphic>
          <a:graphicData uri="http://schemas.openxmlformats.org/presentationml/2006/ole">
            <p:oleObj spid="_x0000_s68611" name="Диаграмма" r:id="rId3" imgW="8229600" imgH="477019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9492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Источники: Комитет МАР по аналитике и консалтингу по данным ГК МИЭЛЬ,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МИЭЛЬ-Новостройки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8640"/>
            <a:ext cx="5683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Ценовая ситуация на рынке жилой недвижимости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31825" y="620713"/>
          <a:ext cx="8066088" cy="4975225"/>
        </p:xfrm>
        <a:graphic>
          <a:graphicData uri="http://schemas.openxmlformats.org/presentationml/2006/ole">
            <p:oleObj spid="_x0000_s48134" name="Диаграмма" r:id="rId3" imgW="8069544" imgH="497593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/>
        </p:nvGraphicFramePr>
        <p:xfrm>
          <a:off x="1114425" y="333375"/>
          <a:ext cx="7124700" cy="2809875"/>
        </p:xfrm>
        <a:graphic>
          <a:graphicData uri="http://schemas.openxmlformats.org/presentationml/2006/ole">
            <p:oleObj spid="_x0000_s145409" name="Диаграмма" r:id="rId3" imgW="7124760" imgH="2811780" progId="MSGraph.Chart.8">
              <p:embed/>
            </p:oleObj>
          </a:graphicData>
        </a:graphic>
      </p:graphicFrame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4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87016" y="6165304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Комитет МАР по аналитике и консалтингу по данным ГК МИЭЛЬ,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МИЭЛЬ-Новостройки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9492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Источники: ГК МИЭЛЬ,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МИЭЛЬ-Новостройки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 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Мособласть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), ГК «Бюллетень недвижимости» (Санкт-Петербург), ООО «ИНДУСТРИЯ-Р» (Владивосток</a:t>
            </a:r>
            <a:r>
              <a:rPr lang="ru-RU" sz="1400" dirty="0" smtClean="0"/>
              <a:t>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79425" y="403225"/>
          <a:ext cx="8196263" cy="5345113"/>
        </p:xfrm>
        <a:graphic>
          <a:graphicData uri="http://schemas.openxmlformats.org/presentationml/2006/ole">
            <p:oleObj spid="_x0000_s74756" name="Диаграмма" r:id="rId3" imgW="8199144" imgH="534169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/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Макроэкономические условия развития рынка недвижимости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Объемы поглощения на рынке жилой недвижимости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Объемы и условия ипотечного кредитования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Предложение на рынке жилой недвижимости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Ценовая ситуация на рынке жилой недвижимости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Среднерыночная доходность инвестиций </a:t>
            </a: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жилую недвижимость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Москве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Сопоставление различных показателей рынка жилой недвижимости Москвы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Прогноз развития рынка жилой недвижимости Московского региона до 2020 года и сопоставление его с фактическими данными за 2015-2017 год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Взгляд сверху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309320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Публичный график </a:t>
            </a: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realtymarket.ru.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71450" y="190500"/>
          <a:ext cx="8677275" cy="6000750"/>
        </p:xfrm>
        <a:graphic>
          <a:graphicData uri="http://schemas.openxmlformats.org/presentationml/2006/ole">
            <p:oleObj spid="_x0000_s26629" name="Диаграмма" r:id="rId3" imgW="8679096" imgH="600463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95536" y="188640"/>
          <a:ext cx="8505825" cy="6048672"/>
        </p:xfrm>
        <a:graphic>
          <a:graphicData uri="http://schemas.openxmlformats.org/presentationml/2006/ole">
            <p:oleObj spid="_x0000_s141314" name="Диаграмма" r:id="rId3" imgW="8503920" imgH="5943600" progId="MSGraph.Chart.8">
              <p:embed/>
            </p:oleObj>
          </a:graphicData>
        </a:graphic>
      </p:graphicFrame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95536" y="6309320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сертифицированные аналитики рынка недвижимости регионов.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23528" y="6309320"/>
            <a:ext cx="3531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Стерникс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Консалтинг»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850" y="620688"/>
          <a:ext cx="8420100" cy="5494362"/>
        </p:xfrm>
        <a:graphic>
          <a:graphicData uri="http://schemas.openxmlformats.org/presentationml/2006/ole">
            <p:oleObj spid="_x0000_s88066" name="Диаграмма" r:id="rId3" imgW="8420112" imgH="5707452" progId="MSGraph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Среднерыночная доходность инвестиций в недвижимость в Москве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468313" y="338138"/>
          <a:ext cx="8283575" cy="5551487"/>
        </p:xfrm>
        <a:graphic>
          <a:graphicData uri="http://schemas.openxmlformats.org/presentationml/2006/ole">
            <p:oleObj spid="_x0000_s89089" name="Диаграмма" r:id="rId3" imgW="8282952" imgH="5554980" progId="MSGraph.Chart.8">
              <p:embed/>
            </p:oleObj>
          </a:graphicData>
        </a:graphic>
      </p:graphicFrame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23528" y="6093296"/>
            <a:ext cx="4761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Стерникс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Консалтинг», ГК «МИЭЛЬ»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37312"/>
            <a:ext cx="353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85750" y="400050"/>
          <a:ext cx="8582025" cy="5648325"/>
        </p:xfrm>
        <a:graphic>
          <a:graphicData uri="http://schemas.openxmlformats.org/presentationml/2006/ole">
            <p:oleObj spid="_x0000_s69635" name="Диаграмма" r:id="rId3" imgW="8580168" imgH="564642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92113" y="548680"/>
          <a:ext cx="8428359" cy="5513983"/>
        </p:xfrm>
        <a:graphic>
          <a:graphicData uri="http://schemas.openxmlformats.org/presentationml/2006/ole">
            <p:oleObj spid="_x0000_s114690" name="Диаграмма" r:id="rId3" imgW="8206704" imgH="572254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6093296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Комитет по аналитике МАР,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90867" y="43934"/>
            <a:ext cx="7562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Сопоставление различных показателей жилищного рынка Москвы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327025" y="338138"/>
          <a:ext cx="8370888" cy="5605462"/>
        </p:xfrm>
        <a:graphic>
          <a:graphicData uri="http://schemas.openxmlformats.org/presentationml/2006/ole">
            <p:oleObj spid="_x0000_s115714" name="Диаграмма" r:id="rId3" imgW="8374320" imgH="560824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021288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Комитет по аналитике МАР,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Прогноз развития рынка жилой недвижимости Московского региона до 2020 года и сопоставление его с фактическими данными за 2015-2017 год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09320"/>
            <a:ext cx="401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ООО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005064"/>
            <a:ext cx="7776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23528" y="980728"/>
          <a:ext cx="8283575" cy="5245423"/>
        </p:xfrm>
        <a:graphic>
          <a:graphicData uri="http://schemas.openxmlformats.org/presentationml/2006/ole">
            <p:oleObj spid="_x0000_s45059" name="Диаграмма" r:id="rId3" imgW="8282952" imgH="5608248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51520" y="6237312"/>
            <a:ext cx="73095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факт – Комитет по аналитике МАР, прогноз -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95300" y="695325"/>
          <a:ext cx="8191500" cy="5391150"/>
        </p:xfrm>
        <a:graphic>
          <a:graphicData uri="http://schemas.openxmlformats.org/presentationml/2006/ole">
            <p:oleObj spid="_x0000_s91139" name="Диаграмма" r:id="rId3" imgW="8191584" imgH="538741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093296"/>
            <a:ext cx="8205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факт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Комитет по аналитике МАР, прогноз -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23850" y="333375"/>
          <a:ext cx="8515350" cy="5581650"/>
        </p:xfrm>
        <a:graphic>
          <a:graphicData uri="http://schemas.openxmlformats.org/presentationml/2006/ole">
            <p:oleObj spid="_x0000_s75780" name="Диаграмма" r:id="rId3" imgW="8511480" imgH="557784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395536" y="620688"/>
          <a:ext cx="8294688" cy="5441950"/>
        </p:xfrm>
        <a:graphic>
          <a:graphicData uri="http://schemas.openxmlformats.org/presentationml/2006/ole">
            <p:oleObj spid="_x0000_s82946" name="Диаграмма" r:id="rId3" imgW="8298288" imgH="5440680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6093296"/>
            <a:ext cx="17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Росстат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Макроэкономические условия развития рынка недвижимости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07504" y="-99392"/>
            <a:ext cx="88569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Оценка априорной погрешности прогноза по отдельным показателям – не выше  +/-5%. Риски отклонения динамики рынка от прогноза: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плюс - рост цен на нефть выше 50-55 долларов за баррель, отмена санкций, вследствие этого повышение доходов населения и более раннее начало роста цен на жилье и других индикаторов рынка. Но это может привести к отказу властей от реформирования экономики до следующего обвала нефтяных цен (вероятность 5%);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плюс - изменение финансово-экономической политики, отказ от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таргетирования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инфляции, накачка экономики деньгами, гиперинфляция, рост номинальных доходов населения и рост цен на жилье (вероятность  2%);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минус - новый обвал цен на нефть, курса рубля к доллару и вторая волна кризиса на рынке недвижимости (вероятность  2%);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риски реновации в зависимости от сценариев развития проекта</a:t>
            </a:r>
          </a:p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а) в плюс – выкуп городом нераспроданных квартир УЭЗ и др.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девелоперов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под переселение, снижение объема предложения, инверсия соотношения спрос/предложение, рост цен;</a:t>
            </a:r>
          </a:p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б) в минус – строительство дополнительного объема коммерческих квартир и повышение предложения на рынке, новая волна снижения цен.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Суммарная вероятность реализации рисков и неосуществления прогноза, т.е. выхода за пределы априорной погрешности – не более 7%.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188640"/>
            <a:ext cx="8317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Взгляд сверху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Циклы и кризисы в экономике и на рынке недвижимости</a:t>
            </a:r>
            <a:endParaRPr lang="ru-RU" sz="1600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03920" y="1061120"/>
            <a:ext cx="8640960" cy="5472608"/>
            <a:chOff x="2362" y="1507"/>
            <a:chExt cx="7200" cy="6660"/>
          </a:xfrm>
        </p:grpSpPr>
        <p:sp>
          <p:nvSpPr>
            <p:cNvPr id="4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362" y="1507"/>
              <a:ext cx="7200" cy="66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2544" y="2067"/>
              <a:ext cx="1490" cy="819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52"/>
            <p:cNvSpPr>
              <a:spLocks noChangeArrowheads="1"/>
            </p:cNvSpPr>
            <p:nvPr/>
          </p:nvSpPr>
          <p:spPr bwMode="auto">
            <a:xfrm>
              <a:off x="2544" y="2997"/>
              <a:ext cx="1490" cy="71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C0504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51"/>
            <p:cNvSpPr>
              <a:spLocks noChangeArrowheads="1"/>
            </p:cNvSpPr>
            <p:nvPr/>
          </p:nvSpPr>
          <p:spPr bwMode="auto">
            <a:xfrm>
              <a:off x="2544" y="3894"/>
              <a:ext cx="1490" cy="7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2544" y="1630"/>
              <a:ext cx="1423" cy="3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Виды кризисов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9"/>
            <p:cNvSpPr txBox="1">
              <a:spLocks noChangeArrowheads="1"/>
            </p:cNvSpPr>
            <p:nvPr/>
          </p:nvSpPr>
          <p:spPr bwMode="auto">
            <a:xfrm>
              <a:off x="2660" y="2208"/>
              <a:ext cx="1131" cy="4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Информационный сегментный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8"/>
            <p:cNvSpPr txBox="1">
              <a:spLocks noChangeArrowheads="1"/>
            </p:cNvSpPr>
            <p:nvPr/>
          </p:nvSpPr>
          <p:spPr bwMode="auto">
            <a:xfrm>
              <a:off x="2898" y="3112"/>
              <a:ext cx="774" cy="4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Инвестици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онный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2898" y="4055"/>
              <a:ext cx="893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Финансовый (валютный)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2468" y="4791"/>
              <a:ext cx="1566" cy="7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auto">
            <a:xfrm>
              <a:off x="2468" y="5665"/>
              <a:ext cx="1566" cy="76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44"/>
            <p:cNvSpPr>
              <a:spLocks noChangeArrowheads="1"/>
            </p:cNvSpPr>
            <p:nvPr/>
          </p:nvSpPr>
          <p:spPr bwMode="auto">
            <a:xfrm>
              <a:off x="2544" y="7403"/>
              <a:ext cx="1423" cy="7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2898" y="4903"/>
              <a:ext cx="714" cy="4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Мыльных пузырей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898" y="5889"/>
              <a:ext cx="655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долговой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2838" y="7573"/>
              <a:ext cx="893" cy="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структурный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4627" y="1653"/>
              <a:ext cx="1461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Даты кризисов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6088" y="1562"/>
              <a:ext cx="3317" cy="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Периодичность и продолжительность циклов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6178" y="2213"/>
              <a:ext cx="3137" cy="52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3-летние циклы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(аналог – циклы Йозефа Китчина)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4774" y="3222"/>
              <a:ext cx="987" cy="8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4945" y="3513"/>
              <a:ext cx="686" cy="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1998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4830" y="4388"/>
              <a:ext cx="998" cy="9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949" y="4690"/>
              <a:ext cx="682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2008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752" y="6461"/>
              <a:ext cx="1009" cy="9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830" y="6820"/>
              <a:ext cx="801" cy="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2017?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057" y="5385"/>
              <a:ext cx="1298" cy="107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5336" y="5676"/>
              <a:ext cx="752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996" y="3300"/>
              <a:ext cx="3409" cy="8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504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Первый 10-летний цикл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06.1990 - 08.1998 – 06.2000 (8 + 2)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(аналог – циклы Клемана Жугляра)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5996" y="4467"/>
              <a:ext cx="3409" cy="53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504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Второй 10-летний цикл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06.2000 – 10.2008 – 12.2009 (8 + 1,5)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6088" y="6675"/>
              <a:ext cx="3317" cy="55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Третий 10-летний цикл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2010 – 2017? - 2019? (8 + 2)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6467" y="5452"/>
              <a:ext cx="3037" cy="9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30-летний цикл смены экономии ческой модели страны (аналог – ритмы 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Саймона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Кузнеца)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1990-2014-2020? (24 + 6?)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25"/>
            <p:cNvSpPr>
              <a:spLocks noChangeShapeType="1"/>
            </p:cNvSpPr>
            <p:nvPr/>
          </p:nvSpPr>
          <p:spPr bwMode="auto">
            <a:xfrm>
              <a:off x="4050" y="2476"/>
              <a:ext cx="582" cy="1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24"/>
            <p:cNvSpPr>
              <a:spLocks noChangeShapeType="1"/>
            </p:cNvSpPr>
            <p:nvPr/>
          </p:nvSpPr>
          <p:spPr bwMode="auto">
            <a:xfrm>
              <a:off x="4050" y="2476"/>
              <a:ext cx="868" cy="877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23"/>
            <p:cNvSpPr>
              <a:spLocks noChangeShapeType="1"/>
            </p:cNvSpPr>
            <p:nvPr/>
          </p:nvSpPr>
          <p:spPr bwMode="auto">
            <a:xfrm>
              <a:off x="4050" y="2476"/>
              <a:ext cx="926" cy="2050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22"/>
            <p:cNvSpPr>
              <a:spLocks noChangeShapeType="1"/>
            </p:cNvSpPr>
            <p:nvPr/>
          </p:nvSpPr>
          <p:spPr bwMode="auto">
            <a:xfrm>
              <a:off x="4050" y="2476"/>
              <a:ext cx="702" cy="4457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21"/>
            <p:cNvSpPr>
              <a:spLocks noChangeShapeType="1"/>
            </p:cNvSpPr>
            <p:nvPr/>
          </p:nvSpPr>
          <p:spPr bwMode="auto">
            <a:xfrm>
              <a:off x="4050" y="2476"/>
              <a:ext cx="990" cy="3447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20"/>
            <p:cNvSpPr>
              <a:spLocks noChangeShapeType="1"/>
            </p:cNvSpPr>
            <p:nvPr/>
          </p:nvSpPr>
          <p:spPr bwMode="auto">
            <a:xfrm>
              <a:off x="4050" y="3356"/>
              <a:ext cx="724" cy="315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19"/>
            <p:cNvSpPr>
              <a:spLocks noChangeShapeType="1"/>
            </p:cNvSpPr>
            <p:nvPr/>
          </p:nvSpPr>
          <p:spPr bwMode="auto">
            <a:xfrm>
              <a:off x="4050" y="3356"/>
              <a:ext cx="789" cy="138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AutoShape 18"/>
            <p:cNvSpPr>
              <a:spLocks noChangeShapeType="1"/>
            </p:cNvSpPr>
            <p:nvPr/>
          </p:nvSpPr>
          <p:spPr bwMode="auto">
            <a:xfrm>
              <a:off x="4050" y="3356"/>
              <a:ext cx="990" cy="256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17"/>
            <p:cNvSpPr>
              <a:spLocks noChangeShapeType="1"/>
            </p:cNvSpPr>
            <p:nvPr/>
          </p:nvSpPr>
          <p:spPr bwMode="auto">
            <a:xfrm>
              <a:off x="4034" y="3356"/>
              <a:ext cx="718" cy="357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16"/>
            <p:cNvSpPr>
              <a:spLocks noChangeShapeType="1"/>
            </p:cNvSpPr>
            <p:nvPr/>
          </p:nvSpPr>
          <p:spPr bwMode="auto">
            <a:xfrm flipV="1">
              <a:off x="3983" y="5923"/>
              <a:ext cx="1057" cy="183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15"/>
            <p:cNvSpPr>
              <a:spLocks noChangeShapeType="1"/>
            </p:cNvSpPr>
            <p:nvPr/>
          </p:nvSpPr>
          <p:spPr bwMode="auto">
            <a:xfrm flipV="1">
              <a:off x="4034" y="3671"/>
              <a:ext cx="740" cy="2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14"/>
            <p:cNvSpPr>
              <a:spLocks noChangeShapeType="1"/>
            </p:cNvSpPr>
            <p:nvPr/>
          </p:nvSpPr>
          <p:spPr bwMode="auto">
            <a:xfrm flipV="1">
              <a:off x="4034" y="5192"/>
              <a:ext cx="942" cy="8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13"/>
            <p:cNvSpPr>
              <a:spLocks noChangeShapeType="1"/>
            </p:cNvSpPr>
            <p:nvPr/>
          </p:nvSpPr>
          <p:spPr bwMode="auto">
            <a:xfrm flipV="1">
              <a:off x="4034" y="3671"/>
              <a:ext cx="740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12"/>
            <p:cNvSpPr>
              <a:spLocks noChangeShapeType="1"/>
            </p:cNvSpPr>
            <p:nvPr/>
          </p:nvSpPr>
          <p:spPr bwMode="auto">
            <a:xfrm flipV="1">
              <a:off x="4034" y="4859"/>
              <a:ext cx="796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2468" y="6564"/>
              <a:ext cx="1566" cy="67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2719" y="6677"/>
              <a:ext cx="1077" cy="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Внешних шоков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9"/>
            <p:cNvSpPr>
              <a:spLocks noChangeShapeType="1"/>
            </p:cNvSpPr>
            <p:nvPr/>
          </p:nvSpPr>
          <p:spPr bwMode="auto">
            <a:xfrm flipV="1">
              <a:off x="4034" y="5192"/>
              <a:ext cx="942" cy="17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8"/>
            <p:cNvSpPr>
              <a:spLocks noChangeShapeType="1"/>
            </p:cNvSpPr>
            <p:nvPr/>
          </p:nvSpPr>
          <p:spPr bwMode="auto">
            <a:xfrm flipV="1">
              <a:off x="4034" y="5923"/>
              <a:ext cx="1006" cy="9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AutoShape 7"/>
            <p:cNvSpPr>
              <a:spLocks noChangeShapeType="1"/>
            </p:cNvSpPr>
            <p:nvPr/>
          </p:nvSpPr>
          <p:spPr bwMode="auto">
            <a:xfrm flipV="1">
              <a:off x="4034" y="3988"/>
              <a:ext cx="884" cy="29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4627" y="2067"/>
              <a:ext cx="1076" cy="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4830" y="2102"/>
              <a:ext cx="776" cy="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2004, 2007, 2009?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4"/>
            <p:cNvSpPr>
              <a:spLocks noChangeShapeType="1"/>
            </p:cNvSpPr>
            <p:nvPr/>
          </p:nvSpPr>
          <p:spPr bwMode="auto">
            <a:xfrm>
              <a:off x="4028" y="4311"/>
              <a:ext cx="802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utoShape 3"/>
            <p:cNvSpPr>
              <a:spLocks noChangeShapeType="1"/>
            </p:cNvSpPr>
            <p:nvPr/>
          </p:nvSpPr>
          <p:spPr bwMode="auto">
            <a:xfrm>
              <a:off x="4028" y="4311"/>
              <a:ext cx="1012" cy="1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AutoShape 2"/>
            <p:cNvSpPr>
              <a:spLocks noChangeShapeType="1"/>
            </p:cNvSpPr>
            <p:nvPr/>
          </p:nvSpPr>
          <p:spPr bwMode="auto">
            <a:xfrm>
              <a:off x="4028" y="4399"/>
              <a:ext cx="724" cy="25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2095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Вопросы?</a:t>
            </a:r>
          </a:p>
          <a:p>
            <a:pPr indent="45085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Sternik′s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Consulting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085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www.realtymarket.ru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+7(903)747-43-96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gm_sternik@sterno.ru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/>
          <p:cNvGraphicFramePr>
            <a:graphicFrameLocks noChangeAspect="1"/>
          </p:cNvGraphicFramePr>
          <p:nvPr/>
        </p:nvGraphicFramePr>
        <p:xfrm>
          <a:off x="587375" y="479425"/>
          <a:ext cx="7881938" cy="5464175"/>
        </p:xfrm>
        <a:graphic>
          <a:graphicData uri="http://schemas.openxmlformats.org/presentationml/2006/ole">
            <p:oleObj spid="_x0000_s83970" name="Диаграмма" r:id="rId3" imgW="7879032" imgH="5463540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093296"/>
            <a:ext cx="17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Росстат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6294932001ILLU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47664" y="0"/>
            <a:ext cx="6144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изменения индексов роста реальных располагаемых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доходов населения (к тому же периоду прошлого года),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093296"/>
            <a:ext cx="3108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ЕРЗ по данным Росстата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773113" y="708025"/>
          <a:ext cx="7837487" cy="4930775"/>
        </p:xfrm>
        <a:graphic>
          <a:graphicData uri="http://schemas.openxmlformats.org/presentationml/2006/ole">
            <p:oleObj spid="_x0000_s84994" name="Диаграмма" r:id="rId3" imgW="7841016" imgH="4930212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5877272"/>
            <a:ext cx="1899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Объемы поглощения на рынке жилой недвижимости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381328"/>
            <a:ext cx="1944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8313" y="338138"/>
          <a:ext cx="8142287" cy="2981325"/>
        </p:xfrm>
        <a:graphic>
          <a:graphicData uri="http://schemas.openxmlformats.org/presentationml/2006/ole">
            <p:oleObj spid="_x0000_s1027" name="Диаграмма" r:id="rId3" imgW="8145792" imgH="2979348" progId="MSGraph.Char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7544" y="3429000"/>
          <a:ext cx="8185150" cy="2994025"/>
        </p:xfrm>
        <a:graphic>
          <a:graphicData uri="http://schemas.openxmlformats.org/presentationml/2006/ole">
            <p:oleObj spid="_x0000_s1028" name="Диаграмма" r:id="rId4" imgW="8183808" imgH="299466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03" name="Object 7"/>
          <p:cNvGraphicFramePr>
            <a:graphicFrameLocks noChangeAspect="1"/>
          </p:cNvGraphicFramePr>
          <p:nvPr/>
        </p:nvGraphicFramePr>
        <p:xfrm>
          <a:off x="685800" y="762000"/>
          <a:ext cx="8086725" cy="4924425"/>
        </p:xfrm>
        <a:graphic>
          <a:graphicData uri="http://schemas.openxmlformats.org/presentationml/2006/ole">
            <p:oleObj spid="_x0000_s127003" name="Диаграмма" r:id="rId3" imgW="6278904" imgH="3825168" progId="MSGraph.Chart.8">
              <p:embed/>
            </p:oleObj>
          </a:graphicData>
        </a:graphic>
      </p:graphicFrame>
      <p:sp>
        <p:nvSpPr>
          <p:cNvPr id="127002" name="Oval 26"/>
          <p:cNvSpPr>
            <a:spLocks noChangeArrowheads="1"/>
          </p:cNvSpPr>
          <p:nvPr/>
        </p:nvSpPr>
        <p:spPr bwMode="auto">
          <a:xfrm>
            <a:off x="2123728" y="4365104"/>
            <a:ext cx="846138" cy="503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2195736" y="4437112"/>
            <a:ext cx="643508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Крым, санкции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000" name="AutoShape 24"/>
          <p:cNvSpPr>
            <a:spLocks noChangeShapeType="1"/>
          </p:cNvSpPr>
          <p:nvPr/>
        </p:nvSpPr>
        <p:spPr bwMode="auto">
          <a:xfrm flipV="1">
            <a:off x="2843808" y="4149080"/>
            <a:ext cx="432048" cy="2625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9" name="Oval 23"/>
          <p:cNvSpPr>
            <a:spLocks noChangeArrowheads="1"/>
          </p:cNvSpPr>
          <p:nvPr/>
        </p:nvSpPr>
        <p:spPr bwMode="auto">
          <a:xfrm>
            <a:off x="2843808" y="2348880"/>
            <a:ext cx="1006475" cy="647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2987824" y="2492896"/>
            <a:ext cx="769937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Девальвационный шок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97" name="AutoShape 21"/>
          <p:cNvSpPr>
            <a:spLocks noChangeShapeType="1"/>
          </p:cNvSpPr>
          <p:nvPr/>
        </p:nvSpPr>
        <p:spPr bwMode="auto">
          <a:xfrm>
            <a:off x="3635896" y="2924944"/>
            <a:ext cx="360041" cy="2880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6" name="Oval 20"/>
          <p:cNvSpPr>
            <a:spLocks noChangeArrowheads="1"/>
          </p:cNvSpPr>
          <p:nvPr/>
        </p:nvSpPr>
        <p:spPr bwMode="auto">
          <a:xfrm>
            <a:off x="3419872" y="3789040"/>
            <a:ext cx="968375" cy="487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3563888" y="3861048"/>
            <a:ext cx="762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Ставка ЦБ и ипотеки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94" name="AutoShape 18"/>
          <p:cNvSpPr>
            <a:spLocks noChangeShapeType="1"/>
          </p:cNvSpPr>
          <p:nvPr/>
        </p:nvSpPr>
        <p:spPr bwMode="auto">
          <a:xfrm>
            <a:off x="4211960" y="4252266"/>
            <a:ext cx="36004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3707904" y="4293096"/>
            <a:ext cx="968375" cy="766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3851920" y="4437112"/>
            <a:ext cx="677863" cy="498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рованная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ипотека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91" name="AutoShape 15"/>
          <p:cNvSpPr>
            <a:spLocks noChangeShapeType="1"/>
          </p:cNvSpPr>
          <p:nvPr/>
        </p:nvSpPr>
        <p:spPr bwMode="auto">
          <a:xfrm flipV="1">
            <a:off x="4644009" y="4221088"/>
            <a:ext cx="216024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4788024" y="4437112"/>
            <a:ext cx="868363" cy="4905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4860032" y="4509120"/>
            <a:ext cx="7397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доходов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8" name="AutoShape 12"/>
          <p:cNvSpPr>
            <a:spLocks noChangeShapeType="1"/>
          </p:cNvSpPr>
          <p:nvPr/>
        </p:nvSpPr>
        <p:spPr bwMode="auto">
          <a:xfrm flipH="1" flipV="1">
            <a:off x="5076056" y="4293096"/>
            <a:ext cx="228600" cy="134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7" name="AutoShape 11"/>
          <p:cNvSpPr>
            <a:spLocks noChangeShapeType="1"/>
          </p:cNvSpPr>
          <p:nvPr/>
        </p:nvSpPr>
        <p:spPr bwMode="auto">
          <a:xfrm flipV="1">
            <a:off x="5364087" y="4077070"/>
            <a:ext cx="45719" cy="3600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4932040" y="2420888"/>
            <a:ext cx="914400" cy="679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076056" y="2492896"/>
            <a:ext cx="739775" cy="484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Ожидание отмены субсидий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4" name="AutoShape 8"/>
          <p:cNvSpPr>
            <a:spLocks noChangeShapeType="1"/>
          </p:cNvSpPr>
          <p:nvPr/>
        </p:nvSpPr>
        <p:spPr bwMode="auto">
          <a:xfrm>
            <a:off x="5676824" y="3066108"/>
            <a:ext cx="335335" cy="5069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5436096" y="3789040"/>
            <a:ext cx="860425" cy="650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436096" y="3789040"/>
            <a:ext cx="792163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Макроэко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номическая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стабилиза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1" name="AutoShape 5"/>
          <p:cNvSpPr>
            <a:spLocks noChangeShapeType="1"/>
          </p:cNvSpPr>
          <p:nvPr/>
        </p:nvSpPr>
        <p:spPr bwMode="auto">
          <a:xfrm flipV="1">
            <a:off x="6084168" y="3501008"/>
            <a:ext cx="288032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6660232" y="3068960"/>
            <a:ext cx="1296144" cy="18208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876256" y="3356992"/>
            <a:ext cx="864096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Отложенный спрос,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мигра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ционный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ток,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переток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покупателей на подешевев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рынок Москвы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8" name="AutoShape 2"/>
          <p:cNvSpPr>
            <a:spLocks noChangeShapeType="1"/>
          </p:cNvSpPr>
          <p:nvPr/>
        </p:nvSpPr>
        <p:spPr bwMode="auto">
          <a:xfrm flipH="1" flipV="1">
            <a:off x="6804247" y="2564903"/>
            <a:ext cx="279723" cy="55326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77" name="AutoShape 1"/>
          <p:cNvSpPr>
            <a:spLocks noChangeShapeType="1"/>
          </p:cNvSpPr>
          <p:nvPr/>
        </p:nvSpPr>
        <p:spPr bwMode="auto">
          <a:xfrm flipH="1" flipV="1">
            <a:off x="6588224" y="3212976"/>
            <a:ext cx="158750" cy="201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0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7013" name="Rectangle 37"/>
          <p:cNvSpPr>
            <a:spLocks noChangeArrowheads="1"/>
          </p:cNvSpPr>
          <p:nvPr/>
        </p:nvSpPr>
        <p:spPr bwMode="auto">
          <a:xfrm>
            <a:off x="395536" y="5621759"/>
            <a:ext cx="478855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Расчеты автора по данным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Росреестра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28" name="Object 28"/>
          <p:cNvGraphicFramePr>
            <a:graphicFrameLocks noChangeAspect="1"/>
          </p:cNvGraphicFramePr>
          <p:nvPr/>
        </p:nvGraphicFramePr>
        <p:xfrm>
          <a:off x="323850" y="619125"/>
          <a:ext cx="8543925" cy="5334000"/>
        </p:xfrm>
        <a:graphic>
          <a:graphicData uri="http://schemas.openxmlformats.org/presentationml/2006/ole">
            <p:oleObj spid="_x0000_s128028" name="Диаграмма" r:id="rId3" imgW="8541936" imgH="5333928" progId="MSGraph.Chart.8">
              <p:embed/>
            </p:oleObj>
          </a:graphicData>
        </a:graphic>
      </p:graphicFrame>
      <p:sp>
        <p:nvSpPr>
          <p:cNvPr id="128027" name="Oval 27"/>
          <p:cNvSpPr>
            <a:spLocks noChangeArrowheads="1"/>
          </p:cNvSpPr>
          <p:nvPr/>
        </p:nvSpPr>
        <p:spPr bwMode="auto">
          <a:xfrm>
            <a:off x="1547664" y="4437112"/>
            <a:ext cx="914400" cy="549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691680" y="4509120"/>
            <a:ext cx="677862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Крым, санкции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25" name="AutoShape 25"/>
          <p:cNvSpPr>
            <a:spLocks noChangeShapeType="1"/>
          </p:cNvSpPr>
          <p:nvPr/>
        </p:nvSpPr>
        <p:spPr bwMode="auto">
          <a:xfrm flipV="1">
            <a:off x="2339752" y="4221088"/>
            <a:ext cx="360040" cy="3265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4" name="Oval 24"/>
          <p:cNvSpPr>
            <a:spLocks noChangeArrowheads="1"/>
          </p:cNvSpPr>
          <p:nvPr/>
        </p:nvSpPr>
        <p:spPr bwMode="auto">
          <a:xfrm>
            <a:off x="2267744" y="3284984"/>
            <a:ext cx="1036638" cy="593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2339752" y="3356992"/>
            <a:ext cx="868363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Девальвационный шок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22" name="AutoShape 22"/>
          <p:cNvSpPr>
            <a:spLocks noChangeShapeType="1"/>
          </p:cNvSpPr>
          <p:nvPr/>
        </p:nvSpPr>
        <p:spPr bwMode="auto">
          <a:xfrm flipV="1">
            <a:off x="3275856" y="3140968"/>
            <a:ext cx="367605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3059832" y="4221088"/>
            <a:ext cx="914400" cy="549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3131840" y="4293096"/>
            <a:ext cx="846138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Ставка ЦБ и ипотеки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9" name="AutoShape 19"/>
          <p:cNvSpPr>
            <a:spLocks noChangeShapeType="1"/>
          </p:cNvSpPr>
          <p:nvPr/>
        </p:nvSpPr>
        <p:spPr bwMode="auto">
          <a:xfrm flipV="1">
            <a:off x="3712096" y="3645025"/>
            <a:ext cx="643880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8" name="Oval 18"/>
          <p:cNvSpPr>
            <a:spLocks noChangeArrowheads="1"/>
          </p:cNvSpPr>
          <p:nvPr/>
        </p:nvSpPr>
        <p:spPr bwMode="auto">
          <a:xfrm>
            <a:off x="3491880" y="4797152"/>
            <a:ext cx="1165225" cy="655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3491880" y="4869160"/>
            <a:ext cx="1036638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спроса на первичный рынок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6" name="AutoShape 16"/>
          <p:cNvSpPr>
            <a:spLocks noChangeShapeType="1"/>
          </p:cNvSpPr>
          <p:nvPr/>
        </p:nvSpPr>
        <p:spPr bwMode="auto">
          <a:xfrm flipV="1">
            <a:off x="4283968" y="4293096"/>
            <a:ext cx="288032" cy="550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5" name="Oval 15"/>
          <p:cNvSpPr>
            <a:spLocks noChangeArrowheads="1"/>
          </p:cNvSpPr>
          <p:nvPr/>
        </p:nvSpPr>
        <p:spPr bwMode="auto">
          <a:xfrm>
            <a:off x="4788024" y="4581128"/>
            <a:ext cx="914400" cy="669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788024" y="4725144"/>
            <a:ext cx="815975" cy="36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доходов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3" name="AutoShape 13"/>
          <p:cNvSpPr>
            <a:spLocks noChangeShapeType="1"/>
          </p:cNvSpPr>
          <p:nvPr/>
        </p:nvSpPr>
        <p:spPr bwMode="auto">
          <a:xfrm flipH="1" flipV="1">
            <a:off x="4932039" y="4365104"/>
            <a:ext cx="216023" cy="2160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2" name="AutoShape 12"/>
          <p:cNvSpPr>
            <a:spLocks noChangeShapeType="1"/>
          </p:cNvSpPr>
          <p:nvPr/>
        </p:nvSpPr>
        <p:spPr bwMode="auto">
          <a:xfrm flipV="1">
            <a:off x="5148064" y="4365104"/>
            <a:ext cx="76200" cy="24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1" name="Oval 11"/>
          <p:cNvSpPr>
            <a:spLocks noChangeArrowheads="1"/>
          </p:cNvSpPr>
          <p:nvPr/>
        </p:nvSpPr>
        <p:spPr bwMode="auto">
          <a:xfrm>
            <a:off x="5724128" y="4797152"/>
            <a:ext cx="9144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5796136" y="4869160"/>
            <a:ext cx="754062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Ожидание отмены субсидий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9" name="AutoShape 9"/>
          <p:cNvSpPr>
            <a:spLocks noChangeShapeType="1"/>
          </p:cNvSpPr>
          <p:nvPr/>
        </p:nvSpPr>
        <p:spPr bwMode="auto">
          <a:xfrm flipH="1" flipV="1">
            <a:off x="5940153" y="4077072"/>
            <a:ext cx="72008" cy="7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6156176" y="4077072"/>
            <a:ext cx="1044575" cy="647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228184" y="4149080"/>
            <a:ext cx="914400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Макроэко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номическая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стабилизация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6" name="AutoShape 6"/>
          <p:cNvSpPr>
            <a:spLocks noChangeShapeType="1"/>
          </p:cNvSpPr>
          <p:nvPr/>
        </p:nvSpPr>
        <p:spPr bwMode="auto">
          <a:xfrm flipH="1" flipV="1">
            <a:off x="6228184" y="3717032"/>
            <a:ext cx="274638" cy="393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5" name="Oval 5"/>
          <p:cNvSpPr>
            <a:spLocks noChangeArrowheads="1"/>
          </p:cNvSpPr>
          <p:nvPr/>
        </p:nvSpPr>
        <p:spPr bwMode="auto">
          <a:xfrm>
            <a:off x="7092280" y="2420888"/>
            <a:ext cx="1158875" cy="8679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164288" y="2564904"/>
            <a:ext cx="998538" cy="579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Отток спроса на подешевев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AutoShape 3"/>
          <p:cNvSpPr>
            <a:spLocks noChangeShapeType="1"/>
          </p:cNvSpPr>
          <p:nvPr/>
        </p:nvSpPr>
        <p:spPr bwMode="auto">
          <a:xfrm flipH="1">
            <a:off x="6516215" y="3284984"/>
            <a:ext cx="917699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2" name="AutoShape 2"/>
          <p:cNvSpPr>
            <a:spLocks noChangeShapeType="1"/>
          </p:cNvSpPr>
          <p:nvPr/>
        </p:nvSpPr>
        <p:spPr bwMode="auto">
          <a:xfrm flipH="1">
            <a:off x="6804247" y="3284984"/>
            <a:ext cx="703387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1" name="AutoShape 1"/>
          <p:cNvSpPr>
            <a:spLocks noChangeShapeType="1"/>
          </p:cNvSpPr>
          <p:nvPr/>
        </p:nvSpPr>
        <p:spPr bwMode="auto">
          <a:xfrm flipH="1">
            <a:off x="7524328" y="3212976"/>
            <a:ext cx="482724" cy="1152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8038" name="Rectangle 38"/>
          <p:cNvSpPr>
            <a:spLocks noChangeArrowheads="1"/>
          </p:cNvSpPr>
          <p:nvPr/>
        </p:nvSpPr>
        <p:spPr bwMode="auto">
          <a:xfrm>
            <a:off x="251520" y="5888886"/>
            <a:ext cx="478855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Расчеты автора по данным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Росреестра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946</Words>
  <Application>Microsoft Office PowerPoint</Application>
  <PresentationFormat>Экран (4:3)</PresentationFormat>
  <Paragraphs>163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Диаграмма</vt:lpstr>
      <vt:lpstr>Диаграмма Microsoft Graph</vt:lpstr>
      <vt:lpstr>Стерник Г.М. председатель постоянно действующего семинара по анализу рынка недвижимости Финуниверситета при Правительстве РФ, ООО «Sternik′s Consulting», www.realtymarket.ru, gm_sternik@sterno.ru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Стерник Г.М. профессор кафедры «Управление проектами и программами» РЭУ им. Г.В. Плеханова</dc:title>
  <dc:creator>Геннадий Моисеевич</dc:creator>
  <cp:lastModifiedBy>lenovo</cp:lastModifiedBy>
  <cp:revision>341</cp:revision>
  <dcterms:created xsi:type="dcterms:W3CDTF">2015-03-25T10:10:57Z</dcterms:created>
  <dcterms:modified xsi:type="dcterms:W3CDTF">2017-06-14T15:05:01Z</dcterms:modified>
</cp:coreProperties>
</file>